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315" r:id="rId3"/>
    <p:sldId id="316" r:id="rId4"/>
    <p:sldId id="282" r:id="rId5"/>
    <p:sldId id="264" r:id="rId6"/>
    <p:sldId id="318" r:id="rId7"/>
    <p:sldId id="319" r:id="rId8"/>
    <p:sldId id="320" r:id="rId9"/>
    <p:sldId id="321" r:id="rId10"/>
    <p:sldId id="322" r:id="rId11"/>
    <p:sldId id="348" r:id="rId12"/>
    <p:sldId id="349" r:id="rId13"/>
    <p:sldId id="360" r:id="rId14"/>
    <p:sldId id="325" r:id="rId15"/>
    <p:sldId id="272" r:id="rId16"/>
    <p:sldId id="326" r:id="rId17"/>
    <p:sldId id="347" r:id="rId18"/>
    <p:sldId id="327" r:id="rId19"/>
    <p:sldId id="351" r:id="rId20"/>
    <p:sldId id="328" r:id="rId21"/>
    <p:sldId id="329" r:id="rId22"/>
    <p:sldId id="330" r:id="rId23"/>
    <p:sldId id="260" r:id="rId24"/>
    <p:sldId id="331" r:id="rId25"/>
    <p:sldId id="332" r:id="rId26"/>
    <p:sldId id="352" r:id="rId27"/>
    <p:sldId id="353" r:id="rId28"/>
    <p:sldId id="335" r:id="rId29"/>
    <p:sldId id="336" r:id="rId30"/>
    <p:sldId id="337" r:id="rId31"/>
    <p:sldId id="338" r:id="rId32"/>
    <p:sldId id="339" r:id="rId33"/>
    <p:sldId id="340" r:id="rId34"/>
    <p:sldId id="341" r:id="rId35"/>
    <p:sldId id="357" r:id="rId36"/>
    <p:sldId id="358" r:id="rId37"/>
    <p:sldId id="359" r:id="rId38"/>
    <p:sldId id="310" r:id="rId39"/>
    <p:sldId id="295" r:id="rId40"/>
    <p:sldId id="296" r:id="rId41"/>
    <p:sldId id="294" r:id="rId42"/>
    <p:sldId id="263" r:id="rId43"/>
    <p:sldId id="298" r:id="rId44"/>
    <p:sldId id="293" r:id="rId45"/>
    <p:sldId id="306" r:id="rId46"/>
    <p:sldId id="305" r:id="rId47"/>
    <p:sldId id="299" r:id="rId48"/>
    <p:sldId id="304"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2175" autoAdjust="0"/>
  </p:normalViewPr>
  <p:slideViewPr>
    <p:cSldViewPr snapToGrid="0">
      <p:cViewPr varScale="1">
        <p:scale>
          <a:sx n="107" d="100"/>
          <a:sy n="107" d="100"/>
        </p:scale>
        <p:origin x="978"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7/11/2021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07/11/2021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smtClean="0"/>
              <a:t>: Criar máquinas que </a:t>
            </a:r>
            <a:r>
              <a:rPr lang="pt-BR" sz="1200" i="1" dirty="0" smtClean="0"/>
              <a:t>imitem</a:t>
            </a:r>
            <a:r>
              <a:rPr lang="pt-BR" sz="1200" dirty="0" smtClean="0"/>
              <a:t> nossa capacidade mental. </a:t>
            </a:r>
            <a:endParaRPr lang="pt-BR" sz="1200" dirty="0" smtClean="0">
              <a:cs typeface="Calibri"/>
            </a:endParaRPr>
          </a:p>
          <a:p>
            <a:pPr marL="171450" indent="-171450">
              <a:buFont typeface="Arial" panose="020B0604020202020204" pitchFamily="34" charset="0"/>
              <a:buChar char="•"/>
            </a:pPr>
            <a:r>
              <a:rPr lang="pt-BR" sz="1200" dirty="0" smtClean="0"/>
              <a:t>Porém, esta </a:t>
            </a:r>
            <a:r>
              <a:rPr lang="pt-BR" sz="1200" i="1" dirty="0" smtClean="0"/>
              <a:t>imitação</a:t>
            </a:r>
            <a:r>
              <a:rPr lang="pt-BR" sz="1200" dirty="0" smtClean="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smtClean="0"/>
              <a:t>Essa </a:t>
            </a:r>
            <a:r>
              <a:rPr lang="pt-BR" sz="1200" i="1" dirty="0" smtClean="0"/>
              <a:t>imitação</a:t>
            </a:r>
            <a:r>
              <a:rPr lang="pt-BR" sz="1200" dirty="0" smtClean="0"/>
              <a:t> é, portanto, apenas uma aproximação. É por isso que em IA fala-se da criação de máquinas que são </a:t>
            </a:r>
            <a:r>
              <a:rPr lang="pt-BR" sz="1200" i="1" dirty="0" smtClean="0"/>
              <a:t>modelos</a:t>
            </a:r>
            <a:r>
              <a:rPr lang="pt-BR" sz="1200" dirty="0" smtClean="0"/>
              <a:t> de nossa capacidade de aprender, raciocinar, enxergar, falar, ouvir, etc.</a:t>
            </a:r>
            <a:endParaRPr lang="en-US" sz="1200" dirty="0" smtClean="0"/>
          </a:p>
          <a:p>
            <a:pPr rtl="0"/>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43285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imagens/vídeos. Exemplos: reconhecimento de faces, controle de qualidade em indústrias,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 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smtClean="0"/>
          </a:p>
          <a:p>
            <a:endParaRPr lang="pt-BR" sz="1200" dirty="0" smtClean="0"/>
          </a:p>
          <a:p>
            <a:r>
              <a:rPr lang="en-US" sz="1200" dirty="0" smtClean="0"/>
              <a:t>KR&amp;R: Knowledge representation and reasoning</a:t>
            </a:r>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601207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8153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a:t>
            </a:r>
            <a:r>
              <a:rPr lang="pt-BR" b="1" dirty="0" smtClean="0"/>
              <a:t>sinais</a:t>
            </a:r>
          </a:p>
          <a:p>
            <a:pPr marL="628650" lvl="1" indent="-171450" defTabSz="1686336">
              <a:buFont typeface="Arial" panose="020B0604020202020204" pitchFamily="34" charset="0"/>
              <a:buChar char="•"/>
              <a:defRPr/>
            </a:pPr>
            <a:r>
              <a:rPr lang="pt-BR" b="0" dirty="0" smtClean="0"/>
              <a:t>Algoritmos </a:t>
            </a:r>
            <a:r>
              <a:rPr lang="pt-BR" b="0" dirty="0"/>
              <a:t>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a:t>
            </a:r>
            <a:r>
              <a:rPr lang="pt-BR" b="0" dirty="0" smtClean="0"/>
              <a:t>espectral do sistema, que se transforma</a:t>
            </a:r>
            <a:r>
              <a:rPr lang="pt-BR" b="0" baseline="0" dirty="0" smtClean="0"/>
              <a:t> em maior velocidade para o usuário</a:t>
            </a:r>
            <a:r>
              <a:rPr lang="pt-BR" b="0" dirty="0" smtClean="0"/>
              <a:t>.</a:t>
            </a:r>
          </a:p>
          <a:p>
            <a:pPr marL="628650" lvl="1" indent="-171450" defTabSz="1686336">
              <a:buFont typeface="Arial" panose="020B0604020202020204" pitchFamily="34" charset="0"/>
              <a:buChar char="•"/>
              <a:defRPr/>
            </a:pPr>
            <a:r>
              <a:rPr lang="pt-BR" b="1" dirty="0" smtClean="0"/>
              <a:t>Vantagens</a:t>
            </a:r>
            <a:r>
              <a:rPr lang="pt-BR" b="0" dirty="0"/>
              <a:t>: As tarefas de estimação de canal e detecção </a:t>
            </a:r>
            <a:r>
              <a:rPr lang="pt-BR" b="0" dirty="0" smtClean="0"/>
              <a:t>envolvem </a:t>
            </a:r>
            <a:r>
              <a:rPr lang="pt-BR" b="0" dirty="0"/>
              <a:t>a estimação dos vários canais (um por antena) e a inversão de matrizes, e por exemplo, em sistemas MIMO com um número massivo de antenas isso pode levar a um alto custo e alta complexidade computacional. O uso de IA nesta tarefa tem </a:t>
            </a:r>
            <a:r>
              <a:rPr lang="pt-BR" b="0" dirty="0" smtClean="0"/>
              <a:t>o potencial </a:t>
            </a:r>
            <a:r>
              <a:rPr lang="pt-BR" b="0" dirty="0"/>
              <a:t>reduzir custos e complexidade </a:t>
            </a:r>
            <a:r>
              <a:rPr lang="pt-BR" b="0" dirty="0" smtClean="0"/>
              <a:t>computacional. Além</a:t>
            </a:r>
            <a:r>
              <a:rPr lang="pt-BR" b="0" baseline="0" dirty="0" smtClean="0"/>
              <a:t> disso, a estimação de canal envolve a transmissão de pilotos, que consomem recursos que poderiam ser utilizados para transmissão de dados. IA tem também o potencial de aumentar a eficiência do sistema através do envio de um menor número de ou nenhum pilotos.</a:t>
            </a:r>
            <a:endParaRPr lang="pt-BR" b="0" dirty="0" smtClean="0"/>
          </a:p>
          <a:p>
            <a:pPr marL="171450" lvl="0" indent="-171450" defTabSz="1686336">
              <a:buFont typeface="Arial" panose="020B0604020202020204" pitchFamily="34" charset="0"/>
              <a:buChar char="•"/>
              <a:defRPr/>
            </a:pPr>
            <a:r>
              <a:rPr lang="pt-BR" b="1" dirty="0" smtClean="0"/>
              <a:t>Aprendizado </a:t>
            </a:r>
            <a:r>
              <a:rPr lang="pt-BR" b="1" dirty="0"/>
              <a:t>de Sistemas de Comunicação de </a:t>
            </a:r>
            <a:r>
              <a:rPr lang="pt-BR" b="1" dirty="0" smtClean="0"/>
              <a:t>Ponta-a-Ponta</a:t>
            </a:r>
          </a:p>
          <a:p>
            <a:pPr marL="628650" lvl="1" indent="-171450" defTabSz="1686336">
              <a:buFont typeface="Arial" panose="020B0604020202020204" pitchFamily="34" charset="0"/>
              <a:buChar char="•"/>
              <a:defRPr/>
            </a:pPr>
            <a:r>
              <a:rPr lang="pt-BR" b="0" u="none" dirty="0" smtClean="0"/>
              <a:t>Os </a:t>
            </a:r>
            <a:r>
              <a:rPr lang="pt-BR" b="0" u="none" dirty="0"/>
              <a:t>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r>
              <a:rPr lang="pt-BR" b="0" u="none" dirty="0" smtClean="0"/>
              <a:t>).</a:t>
            </a:r>
          </a:p>
          <a:p>
            <a:pPr marL="628650" lvl="1" indent="-171450" defTabSz="1686336">
              <a:buFont typeface="Arial" panose="020B0604020202020204" pitchFamily="34" charset="0"/>
              <a:buChar char="•"/>
              <a:defRPr/>
            </a:pPr>
            <a:r>
              <a:rPr lang="pt-BR" b="1" u="none" dirty="0" smtClean="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a:t>
            </a:r>
            <a:r>
              <a:rPr lang="pt-BR" b="1" dirty="0" smtClean="0"/>
              <a:t>Recursos</a:t>
            </a:r>
          </a:p>
          <a:p>
            <a:pPr marL="628650" lvl="1" indent="-171450" defTabSz="1686336">
              <a:buFont typeface="Arial" panose="020B0604020202020204" pitchFamily="34" charset="0"/>
              <a:buChar char="•"/>
              <a:defRPr/>
            </a:pPr>
            <a:r>
              <a:rPr lang="pt-BR" b="0" dirty="0" smtClean="0"/>
              <a:t>Dispositivos </a:t>
            </a:r>
            <a:r>
              <a:rPr lang="pt-BR" b="0" dirty="0"/>
              <a:t>IoT de baixa potência (e.g., </a:t>
            </a:r>
            <a:r>
              <a:rPr lang="pt-BR" b="0" dirty="0" smtClean="0"/>
              <a:t>LoRa, Zigbee, 6LoWPAN) </a:t>
            </a:r>
            <a:r>
              <a:rPr lang="pt-BR" b="0" dirty="0"/>
              <a:t>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a:t>
            </a:r>
            <a:r>
              <a:rPr lang="pt-BR" b="0" dirty="0" smtClean="0"/>
              <a:t>probabilidade.</a:t>
            </a:r>
          </a:p>
          <a:p>
            <a:pPr marL="628650" lvl="1" indent="-171450" defTabSz="1686336">
              <a:buFont typeface="Arial" panose="020B0604020202020204" pitchFamily="34" charset="0"/>
              <a:buChar char="•"/>
              <a:defRPr/>
            </a:pPr>
            <a:r>
              <a:rPr lang="pt-BR" b="1" dirty="0" smtClean="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smtClean="0"/>
              <a:t>Rádio-sobre-Fibra</a:t>
            </a:r>
          </a:p>
          <a:p>
            <a:pPr marL="628650" lvl="1" indent="-171450" defTabSz="1686336">
              <a:buFont typeface="Arial" panose="020B0604020202020204" pitchFamily="34" charset="0"/>
              <a:buChar char="•"/>
              <a:defRPr/>
            </a:pPr>
            <a:r>
              <a:rPr lang="pt-BR" sz="2200" dirty="0" smtClean="0"/>
              <a:t>A</a:t>
            </a:r>
            <a:r>
              <a:rPr lang="pt-BR" sz="2200" baseline="0" dirty="0" smtClean="0"/>
              <a:t> t</a:t>
            </a:r>
            <a:r>
              <a:rPr lang="pt-BR" sz="2200" dirty="0" smtClean="0"/>
              <a:t>ransmissão </a:t>
            </a:r>
            <a:r>
              <a:rPr lang="pt-BR" sz="2200" dirty="0"/>
              <a:t>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a:t>
            </a:r>
            <a:r>
              <a:rPr lang="pt-BR" b="1" dirty="0" smtClean="0"/>
              <a:t>Milimétricas</a:t>
            </a:r>
          </a:p>
          <a:p>
            <a:pPr marL="628650" lvl="1" indent="-171450" defTabSz="1686336">
              <a:buFont typeface="Arial" panose="020B0604020202020204" pitchFamily="34" charset="0"/>
              <a:buChar char="•"/>
              <a:defRPr/>
            </a:pPr>
            <a:r>
              <a:rPr lang="pt-BR" b="0" dirty="0" smtClean="0"/>
              <a:t>A </a:t>
            </a:r>
            <a:r>
              <a:rPr lang="pt-BR" b="0" dirty="0"/>
              <a:t>comunicação na faixa de ondas milimétricas é predominantemente feita através de links </a:t>
            </a:r>
            <a:r>
              <a:rPr lang="pt-BR" b="0" dirty="0" smtClean="0"/>
              <a:t>com </a:t>
            </a:r>
            <a:r>
              <a:rPr lang="pt-BR" b="0" dirty="0"/>
              <a:t>visada direta (</a:t>
            </a:r>
            <a:r>
              <a:rPr lang="pt-BR" b="0" dirty="0" smtClean="0"/>
              <a:t>LoS – Line of Sight) </a:t>
            </a:r>
            <a:r>
              <a:rPr lang="pt-BR" b="0" dirty="0"/>
              <a:t>e portanto é facilmente susceptível a bloqueios. Um dispositivo móvel quando tem seu link com uma BS bloqueado inicia </a:t>
            </a:r>
            <a:r>
              <a:rPr lang="pt-BR" b="0" dirty="0" smtClean="0"/>
              <a:t>o que é</a:t>
            </a:r>
            <a:r>
              <a:rPr lang="pt-BR" b="0" baseline="0" dirty="0" smtClean="0"/>
              <a:t> chamado de</a:t>
            </a:r>
            <a:r>
              <a:rPr lang="pt-BR" b="0" dirty="0" smtClean="0"/>
              <a:t> </a:t>
            </a:r>
            <a:r>
              <a:rPr lang="pt-BR" b="0" dirty="0"/>
              <a:t>processo de handover (procura por outra BS), isso leva a </a:t>
            </a:r>
            <a:r>
              <a:rPr lang="pt-BR" b="0" dirty="0" smtClean="0"/>
              <a:t>desconexão </a:t>
            </a:r>
            <a:r>
              <a:rPr lang="pt-BR" b="0" dirty="0"/>
              <a:t>de sua sessão de comunicação, o que impacta na confiabilidade e aumenta a latência. IA </a:t>
            </a:r>
            <a:r>
              <a:rPr lang="pt-BR" b="0" dirty="0" smtClean="0"/>
              <a:t>pode</a:t>
            </a:r>
            <a:r>
              <a:rPr lang="pt-BR" b="0" baseline="0" dirty="0" smtClean="0"/>
              <a:t> ser</a:t>
            </a:r>
            <a:r>
              <a:rPr lang="pt-BR" b="0" dirty="0" smtClean="0"/>
              <a:t> </a:t>
            </a:r>
            <a:r>
              <a:rPr lang="pt-BR" b="0" dirty="0"/>
              <a:t>usada para predizer que um link irá em breve ficar bloqueado, o que possibilita que a BS servindo o dispositivo faça um handover proativo </a:t>
            </a:r>
            <a:r>
              <a:rPr lang="pt-BR" b="0" dirty="0" smtClean="0"/>
              <a:t>(em background) deste </a:t>
            </a:r>
            <a:r>
              <a:rPr lang="pt-BR" b="0" dirty="0"/>
              <a:t>dispositivo para outra </a:t>
            </a:r>
            <a:r>
              <a:rPr lang="pt-BR" b="0" dirty="0" smtClean="0"/>
              <a:t>BS.</a:t>
            </a:r>
          </a:p>
          <a:p>
            <a:pPr marL="628650" lvl="1" indent="-171450" defTabSz="1686336">
              <a:buFont typeface="Arial" panose="020B0604020202020204" pitchFamily="34" charset="0"/>
              <a:buChar char="•"/>
              <a:defRPr/>
            </a:pPr>
            <a:r>
              <a:rPr lang="pt-BR" b="1" dirty="0" smtClean="0"/>
              <a:t>Vantagens</a:t>
            </a:r>
            <a:r>
              <a:rPr lang="pt-BR" b="0" dirty="0"/>
              <a:t>: A predição e handover proativo </a:t>
            </a:r>
            <a:r>
              <a:rPr lang="pt-BR" b="0" dirty="0" smtClean="0"/>
              <a:t>garantem </a:t>
            </a:r>
            <a:r>
              <a:rPr lang="pt-BR" b="0" dirty="0"/>
              <a:t>alta confiabilidade e baixa latência nos sistemas móveis.</a:t>
            </a:r>
          </a:p>
          <a:p>
            <a:pPr marL="171450" indent="-171450" defTabSz="1686336">
              <a:buFont typeface="Arial" panose="020B0604020202020204" pitchFamily="34" charset="0"/>
              <a:buChar char="•"/>
              <a:defRPr/>
            </a:pPr>
            <a:r>
              <a:rPr lang="pt-BR" b="1" dirty="0" smtClean="0"/>
              <a:t>Pré-distorção</a:t>
            </a:r>
          </a:p>
          <a:p>
            <a:pPr marL="628650" lvl="1" indent="-171450" defTabSz="1686336">
              <a:buFont typeface="Arial" panose="020B0604020202020204" pitchFamily="34" charset="0"/>
              <a:buChar char="•"/>
              <a:defRPr/>
            </a:pPr>
            <a:r>
              <a:rPr lang="pt-BR" b="0" dirty="0" smtClean="0"/>
              <a:t>Amplificadores </a:t>
            </a:r>
            <a:r>
              <a:rPr lang="pt-BR" b="0" dirty="0"/>
              <a:t>de potencia são inerentemente não-lineares quando </a:t>
            </a:r>
            <a:r>
              <a:rPr lang="pt-BR" b="0" dirty="0" smtClean="0"/>
              <a:t>operam em </a:t>
            </a:r>
            <a:r>
              <a:rPr lang="pt-BR" b="0" dirty="0"/>
              <a:t>regimes </a:t>
            </a:r>
            <a:r>
              <a:rPr lang="pt-BR" b="0" dirty="0" smtClean="0"/>
              <a:t>de alta potência, </a:t>
            </a:r>
            <a:r>
              <a:rPr lang="pt-BR" b="0" dirty="0"/>
              <a:t>o que introduz </a:t>
            </a:r>
            <a:r>
              <a:rPr lang="pt-BR" b="0" dirty="0" smtClean="0"/>
              <a:t>distorções </a:t>
            </a:r>
            <a:r>
              <a:rPr lang="pt-BR" b="0" dirty="0"/>
              <a:t>dentro da banda desejada e produtos </a:t>
            </a:r>
            <a:r>
              <a:rPr lang="pt-BR" b="0" dirty="0" smtClean="0"/>
              <a:t>de intermodulação </a:t>
            </a:r>
            <a:r>
              <a:rPr lang="pt-BR" b="0" dirty="0"/>
              <a:t>fora da banda desejada (ou seja, sinal é </a:t>
            </a:r>
            <a:r>
              <a:rPr lang="pt-BR" b="0" dirty="0" smtClean="0"/>
              <a:t>“</a:t>
            </a:r>
            <a:r>
              <a:rPr lang="pt-BR" b="0" i="1" dirty="0" smtClean="0"/>
              <a:t>espirrado</a:t>
            </a:r>
            <a:r>
              <a:rPr lang="pt-BR" b="0" dirty="0" smtClean="0"/>
              <a:t>” </a:t>
            </a:r>
            <a:r>
              <a:rPr lang="pt-BR" b="0" dirty="0"/>
              <a:t>pra fora </a:t>
            </a:r>
            <a:r>
              <a:rPr lang="pt-BR" b="0" dirty="0" smtClean="0"/>
              <a:t>da </a:t>
            </a:r>
            <a:r>
              <a:rPr lang="pt-BR" b="0" dirty="0"/>
              <a:t>banda). </a:t>
            </a:r>
            <a:endParaRPr lang="pt-BR" b="0" dirty="0" smtClean="0"/>
          </a:p>
          <a:p>
            <a:pPr marL="628650" lvl="1" indent="-171450" defTabSz="1686336">
              <a:buFont typeface="Arial" panose="020B0604020202020204" pitchFamily="34" charset="0"/>
              <a:buChar char="•"/>
              <a:defRPr/>
            </a:pPr>
            <a:r>
              <a:rPr lang="pt-BR" b="0" dirty="0" smtClean="0"/>
              <a:t>O </a:t>
            </a:r>
            <a:r>
              <a:rPr lang="pt-BR" b="0" dirty="0"/>
              <a:t>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t>
            </a:r>
            <a:r>
              <a:rPr lang="pt-BR" b="0" dirty="0" smtClean="0"/>
              <a:t>apresentar.</a:t>
            </a:r>
          </a:p>
          <a:p>
            <a:pPr marL="628650" lvl="1" indent="-171450" defTabSz="1686336">
              <a:buFont typeface="Arial" panose="020B0604020202020204" pitchFamily="34" charset="0"/>
              <a:buChar char="•"/>
              <a:defRPr/>
            </a:pPr>
            <a:r>
              <a:rPr lang="pt-BR" b="0" dirty="0" smtClean="0"/>
              <a:t>IA tem o potêncial para aprender uma curva de pré-distorção</a:t>
            </a:r>
            <a:r>
              <a:rPr lang="pt-BR" b="0" baseline="0" dirty="0" smtClean="0"/>
              <a:t> capaz de mitigar os efeitos não-lineares dos amplificadores de RF.</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O emprego de IA tem potencial para diminuir os custos e complexidade computacional </a:t>
            </a:r>
            <a:r>
              <a:rPr lang="pt-BR" b="0" dirty="0" smtClean="0"/>
              <a:t>dos</a:t>
            </a:r>
            <a:r>
              <a:rPr lang="pt-BR" b="0" baseline="0" dirty="0" smtClean="0"/>
              <a:t> dispositivos de</a:t>
            </a:r>
            <a:r>
              <a:rPr lang="pt-BR" b="0" dirty="0" smtClean="0"/>
              <a:t> </a:t>
            </a:r>
            <a:r>
              <a:rPr lang="pt-BR" b="0" dirty="0"/>
              <a:t>pré-distorção</a:t>
            </a:r>
            <a:r>
              <a:rPr lang="pt-BR" b="0" dirty="0" smtClean="0"/>
              <a:t>.</a:t>
            </a:r>
            <a:endParaRPr lang="pt-BR" dirty="0"/>
          </a:p>
          <a:p>
            <a:endParaRPr lang="pt-BR" dirty="0"/>
          </a:p>
          <a:p>
            <a:r>
              <a:rPr lang="pt-BR" dirty="0"/>
              <a:t>Fonte: </a:t>
            </a:r>
            <a:r>
              <a:rPr lang="pt-BR" dirty="0">
                <a:hlinkClick r:id="rId3"/>
              </a:rPr>
              <a:t>https://mlc.committees.comsoc.org/research-library</a:t>
            </a:r>
            <a:r>
              <a:rPr lang="pt-BR" dirty="0" smtClean="0">
                <a:hlinkClick r:id="rId3"/>
              </a:rPr>
              <a:t>/</a:t>
            </a:r>
            <a:endParaRPr lang="pt-BR" dirty="0" smtClean="0"/>
          </a:p>
          <a:p>
            <a:endParaRPr lang="pt-BR" dirty="0" smtClean="0"/>
          </a:p>
          <a:p>
            <a:r>
              <a:rPr lang="pt-BR" b="1" dirty="0" smtClean="0"/>
              <a:t>Goodput</a:t>
            </a:r>
            <a:r>
              <a:rPr lang="pt-BR" dirty="0" smtClean="0"/>
              <a:t>: é o throughput no nível de aplicação de um</a:t>
            </a:r>
            <a:r>
              <a:rPr lang="pt-BR" baseline="0" dirty="0" smtClean="0"/>
              <a:t> sistema de</a:t>
            </a:r>
            <a:r>
              <a:rPr lang="pt-BR" dirty="0" smtClean="0"/>
              <a:t> comunicação; isto é, o número de bits de informação úteis entregues pelo</a:t>
            </a:r>
            <a:r>
              <a:rPr lang="pt-BR" baseline="0" dirty="0" smtClean="0"/>
              <a:t> sistema </a:t>
            </a:r>
            <a:r>
              <a:rPr lang="pt-BR" dirty="0" smtClean="0"/>
              <a:t>a um determinado destino por unidade de tempo.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a:t>
            </a:r>
            <a:r>
              <a:rPr lang="pt-BR" sz="1200" dirty="0" smtClean="0"/>
              <a:t>surto </a:t>
            </a:r>
            <a:r>
              <a:rPr lang="pt-BR" sz="1200" dirty="0"/>
              <a:t>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49167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t>AI is a broad concept of machines being able to carry out tasks smartly while machine learning (ML) is a current (probably the most popular) application/sub-area of AI that enables machines to learn from large amounts of data and act accordingly without being explicitly programmed.  </a:t>
            </a:r>
          </a:p>
          <a:p>
            <a:endParaRPr lang="en-US" sz="2200" dirty="0" smtClean="0"/>
          </a:p>
          <a:p>
            <a:pPr defTabSz="1686336">
              <a:defRPr/>
            </a:pPr>
            <a:r>
              <a:rPr lang="en-US" sz="2200" dirty="0" smtClean="0"/>
              <a:t>AI is </a:t>
            </a:r>
            <a:r>
              <a:rPr lang="en-US" dirty="0" smtClean="0"/>
              <a:t>the ability to acquire and apply knowledge, and perform naturally like a human. For example, planning, problem solving, reasoning, learning, etc.</a:t>
            </a:r>
          </a:p>
          <a:p>
            <a:endParaRPr lang="pt-BR" b="0" i="0" dirty="0" smtClean="0"/>
          </a:p>
          <a:p>
            <a:pPr marL="171450" indent="-171450">
              <a:buFont typeface="Arial" panose="020B0604020202020204" pitchFamily="34" charset="0"/>
              <a:buChar char="•"/>
            </a:pPr>
            <a:r>
              <a:rPr lang="pt-BR" dirty="0" smtClean="0"/>
              <a:t>Foco do curso: estudo dos principais algoritmos de </a:t>
            </a:r>
            <a:r>
              <a:rPr lang="pt-BR" b="1" i="1" dirty="0" smtClean="0"/>
              <a:t>Aprendizado de Máquina</a:t>
            </a:r>
            <a:r>
              <a:rPr lang="pt-BR" dirty="0" smtClean="0"/>
              <a:t>. Por quê?</a:t>
            </a:r>
          </a:p>
          <a:p>
            <a:pPr marL="628650" lvl="1" indent="-171450">
              <a:buFont typeface="Arial" panose="020B0604020202020204" pitchFamily="34" charset="0"/>
              <a:buChar char="•"/>
            </a:pPr>
            <a:r>
              <a:rPr lang="pt-BR" dirty="0" smtClean="0"/>
              <a:t>ML oferece ferramentas importantes para a solução eficiente de vários problemas de Telecomunicações.</a:t>
            </a:r>
          </a:p>
          <a:p>
            <a:pPr marL="628650" lvl="1" indent="-171450">
              <a:buFont typeface="Arial" panose="020B0604020202020204" pitchFamily="34" charset="0"/>
              <a:buChar char="•"/>
            </a:pPr>
            <a:r>
              <a:rPr lang="pt-BR" dirty="0" smtClean="0"/>
              <a:t>Pós-graduação em Telecomunicações.</a:t>
            </a:r>
          </a:p>
          <a:p>
            <a:pPr marL="628650" lvl="1" indent="-171450">
              <a:buFont typeface="Arial" panose="020B0604020202020204" pitchFamily="34" charset="0"/>
              <a:buChar char="•"/>
            </a:pPr>
            <a:r>
              <a:rPr lang="pt-BR" dirty="0" smtClean="0"/>
              <a:t>Sistemas 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p>
          <a:p>
            <a:pPr marL="1085850" lvl="2" indent="-171450">
              <a:buFont typeface="Arial" panose="020B0604020202020204" pitchFamily="34" charset="0"/>
              <a:buChar char="•"/>
            </a:pPr>
            <a:r>
              <a:rPr lang="pt-BR" dirty="0" smtClean="0"/>
              <a:t>Modelos de canal, imperfeições do hardware, interferência, etc. são muito complicados na prática devido à natureza dinâmica dos canais de comunicação sem fio.</a:t>
            </a:r>
          </a:p>
          <a:p>
            <a:pPr marL="628650" lvl="1" indent="-171450">
              <a:buFont typeface="Arial" panose="020B0604020202020204" pitchFamily="34" charset="0"/>
              <a:buChar char="•"/>
            </a:pPr>
            <a:r>
              <a:rPr lang="pt-BR" b="1" i="1" dirty="0" smtClean="0"/>
              <a:t>Controle e otimização de parâmetros</a:t>
            </a:r>
            <a:r>
              <a:rPr lang="pt-BR" dirty="0" smtClean="0"/>
              <a:t>: Além disto, o número de parâmetros (modulação, vetores de beamforming, taxas de código, larguras de banda, canais, potência de transmissão, seleção da melhor rota)  que um sistema de próxima geração precisa controlar e otimizar continua a crescer.</a:t>
            </a:r>
          </a:p>
          <a:p>
            <a:pPr marL="1085850" lvl="2" indent="-171450">
              <a:buFont typeface="Arial" panose="020B0604020202020204" pitchFamily="34" charset="0"/>
              <a:buChar char="•"/>
            </a:pPr>
            <a:r>
              <a:rPr lang="pt-BR" dirty="0" smtClean="0"/>
              <a:t>Algoritmos de aprendizado de máquina podem modelar correlações e estimar parâmetros (sub)ótimos do sistema.</a:t>
            </a:r>
          </a:p>
          <a:p>
            <a:pPr marL="628650" lvl="1" indent="-171450">
              <a:buFont typeface="Arial" panose="020B0604020202020204" pitchFamily="34" charset="0"/>
              <a:buChar char="•"/>
            </a:pPr>
            <a:r>
              <a:rPr lang="pt-BR" b="1" i="1" dirty="0" smtClean="0"/>
              <a:t>Redução de complexidade/custo</a:t>
            </a:r>
            <a:r>
              <a:rPr lang="pt-BR" dirty="0" smtClean="0"/>
              <a:t>: Complexidade e/ou custo de algoritmos de comunicações ótimos as vezes é proibitivo. Por exemplo, algoritmos de otimização como o de controle de potência em sistemas (massive) MIMO podem exibir</a:t>
            </a:r>
            <a:r>
              <a:rPr lang="pt-BR" baseline="0" dirty="0" smtClean="0"/>
              <a:t> </a:t>
            </a:r>
            <a:r>
              <a:rPr lang="pt-BR" dirty="0" smtClean="0"/>
              <a:t>alta complexidade, impedindo sua utilização/implementação em sistema de tempo real. Dirty Paper</a:t>
            </a:r>
            <a:r>
              <a:rPr lang="pt-BR" baseline="0" dirty="0" smtClean="0"/>
              <a:t> Coding (DPC) que é a técnica ótima de pré-codificação em sistemas MIMO, </a:t>
            </a:r>
            <a:r>
              <a:rPr lang="pt-BR" dirty="0" smtClean="0"/>
              <a:t>possui alta complexidade computacional e de implementação e portanto, não é implementado em sistemas reais. Linearização dos canais de fibra-ótica. Pré-distorção de amplificadores de RF.</a:t>
            </a:r>
          </a:p>
          <a:p>
            <a:pPr marL="628650" lvl="1" indent="-171450">
              <a:buFont typeface="Arial" panose="020B0604020202020204" pitchFamily="34" charset="0"/>
              <a:buChar char="•"/>
            </a:pPr>
            <a:r>
              <a:rPr lang="pt-BR" b="1" i="1" dirty="0" smtClean="0"/>
              <a:t>Oportunidades</a:t>
            </a:r>
            <a:r>
              <a:rPr lang="pt-BR" dirty="0" smtClean="0"/>
              <a:t>: Pesquisas sobre a aplicação de aprendizado de máquina em</a:t>
            </a:r>
            <a:r>
              <a:rPr lang="pt-BR" baseline="0" dirty="0" smtClean="0"/>
              <a:t> problemas de</a:t>
            </a:r>
            <a:r>
              <a:rPr lang="pt-BR" dirty="0" smtClean="0"/>
              <a:t> comunicações móveis e sem fio ainda estão em fase de exploração.</a:t>
            </a:r>
          </a:p>
          <a:p>
            <a:pPr marL="0" indent="0">
              <a:buFont typeface="Arial" panose="020B0604020202020204" pitchFamily="34" charset="0"/>
              <a:buNone/>
            </a:pPr>
            <a:endParaRPr lang="pt-BR" b="0" i="0" dirty="0" smtClean="0"/>
          </a:p>
          <a:p>
            <a:pPr marL="171450" indent="-171450">
              <a:buFont typeface="Arial" panose="020B0604020202020204" pitchFamily="34" charset="0"/>
              <a:buChar char="•"/>
            </a:pPr>
            <a:r>
              <a:rPr lang="en-US" dirty="0" smtClean="0"/>
              <a:t>Channel and interference models are extremely complicated in reality due to the dynamic nature of wireless communication channels.</a:t>
            </a:r>
            <a:endParaRPr lang="pt-BR" b="0" i="0" dirty="0" smtClean="0"/>
          </a:p>
          <a:p>
            <a:pPr marL="0" indent="0">
              <a:buFont typeface="Arial" panose="020B0604020202020204" pitchFamily="34" charset="0"/>
              <a:buNone/>
            </a:pPr>
            <a:endParaRPr lang="pt-BR" b="0" i="0" dirty="0" smtClean="0"/>
          </a:p>
          <a:p>
            <a:pPr rtl="0"/>
            <a:r>
              <a:rPr lang="en-US" sz="2200" dirty="0" smtClean="0"/>
              <a:t>Telecommunications is a discipline traditionally driven by well-established mathematical models. First, while communications’ systems have developed largely as a </a:t>
            </a:r>
            <a:r>
              <a:rPr lang="en-US" sz="2200" b="1" dirty="0" smtClean="0"/>
              <a:t>model-driven</a:t>
            </a:r>
            <a:r>
              <a:rPr lang="en-US" sz="2200" dirty="0" smtClean="0"/>
              <a:t> field, the complexities of many emerging communication scenarios raise the need to introduce </a:t>
            </a:r>
            <a:r>
              <a:rPr lang="en-US" sz="2200" b="1" dirty="0" smtClean="0"/>
              <a:t>data-driven</a:t>
            </a:r>
            <a:r>
              <a:rPr lang="en-US" sz="2200" dirty="0" smtClean="0"/>
              <a:t> methods into the design and analysis of mobile networks. </a:t>
            </a:r>
          </a:p>
          <a:p>
            <a:pPr rtl="0"/>
            <a:endParaRPr lang="en-US" sz="2200" dirty="0" smtClean="0"/>
          </a:p>
          <a:p>
            <a:pPr rtl="0"/>
            <a:r>
              <a:rPr lang="en-US" sz="2200" dirty="0" smtClean="0"/>
              <a:t>Designers rely on simplified closed-form models that don’t accurately or holistically capture the effects of real-world systems and channels.</a:t>
            </a:r>
          </a:p>
          <a:p>
            <a:pPr rtl="0"/>
            <a:endParaRPr lang="en-US" sz="2200" dirty="0" smtClean="0"/>
          </a:p>
          <a:p>
            <a:pPr rtl="0"/>
            <a:r>
              <a:rPr lang="en-US" sz="2200" dirty="0" smtClean="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smtClean="0"/>
              <a:t/>
            </a:r>
            <a:br>
              <a:rPr lang="pt-BR" dirty="0" smtClean="0"/>
            </a:br>
            <a:endParaRPr lang="pt-BR" b="0" i="0" dirty="0" smtClean="0"/>
          </a:p>
          <a:p>
            <a:r>
              <a:rPr lang="en-US" sz="2200" dirty="0" smtClean="0"/>
              <a:t>Research in the field of machine learning for wireless communications are still largely in an exploration phase.</a:t>
            </a:r>
          </a:p>
          <a:p>
            <a:endParaRPr lang="en-US" sz="2200" dirty="0" smtClean="0"/>
          </a:p>
          <a:p>
            <a:pPr defTabSz="1686336">
              <a:defRPr/>
            </a:pPr>
            <a:r>
              <a:rPr lang="pt-BR" dirty="0" smtClean="0"/>
              <a:t>Até hoje, sistemas de comunicações são estudados e desenvolvidos baseando-se modelos matemáticos (muitas vezes simplificados) que não capturam com precisão os efeitos dos sistemas e canais do mundo real. </a:t>
            </a:r>
          </a:p>
          <a:p>
            <a:endParaRPr lang="pt-BR" b="0" i="0" dirty="0" smtClean="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271684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45537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66108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61295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etc.)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2513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3895306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o que dificulta o treinamento de algoritmos de ML, portanto, diminuindo-se a dimensão dos atributos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as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valores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detecção de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Localização/disposição de itens em supermercados. Por exemplo, o algoritmo pode encontrar uma regra de associação que diz que mais de 70% dos clientes que compram leite também compram pão e portanto, o estoquista de um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7492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a:t>
            </a:r>
            <a:r>
              <a:rPr lang="pt-BR" sz="1200" dirty="0" smtClean="0"/>
              <a:t>aumento da 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a:t>
            </a:r>
            <a:r>
              <a:rPr lang="pt-BR" sz="1200" dirty="0" smtClean="0"/>
              <a:t>rótulos, </a:t>
            </a:r>
            <a:r>
              <a:rPr lang="pt-BR" sz="1200" dirty="0"/>
              <a:t>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a:t>
            </a:r>
            <a:r>
              <a:rPr lang="pt-BR" sz="1200" dirty="0" smtClean="0"/>
              <a:t>portanto, o </a:t>
            </a:r>
            <a:r>
              <a:rPr lang="pt-BR" sz="1200" dirty="0"/>
              <a:t>supermercado poderia colocar </a:t>
            </a:r>
            <a:r>
              <a:rPr lang="pt-BR" sz="1200" dirty="0" smtClean="0"/>
              <a:t>esses</a:t>
            </a:r>
            <a:r>
              <a:rPr lang="pt-BR" sz="1200" baseline="0" dirty="0" smtClean="0"/>
              <a:t> itens </a:t>
            </a:r>
            <a:r>
              <a:rPr lang="pt-BR" sz="1200" dirty="0" smtClean="0"/>
              <a:t>juntos.</a:t>
            </a:r>
            <a:endParaRPr lang="pt-BR" sz="1200" dirty="0"/>
          </a:p>
          <a:p>
            <a:pPr marL="171450" indent="-171450">
              <a:buFont typeface="Arial" panose="020B0604020202020204" pitchFamily="34" charset="0"/>
              <a:buChar char="•"/>
            </a:pPr>
            <a:r>
              <a:rPr lang="pt-BR" sz="1200" dirty="0"/>
              <a:t>Auto-encoders: </a:t>
            </a:r>
            <a:r>
              <a:rPr lang="pt-BR" sz="1200" dirty="0" smtClean="0"/>
              <a:t>podem ser usados </a:t>
            </a:r>
            <a:r>
              <a:rPr lang="pt-BR" sz="1200" dirty="0"/>
              <a:t>em comunicações digitais </a:t>
            </a:r>
            <a:r>
              <a:rPr lang="pt-BR" sz="1200" dirty="0" smtClean="0"/>
              <a:t>para, </a:t>
            </a:r>
            <a:r>
              <a:rPr lang="pt-BR" sz="1200" dirty="0"/>
              <a:t>por </a:t>
            </a:r>
            <a:r>
              <a:rPr lang="pt-BR" sz="1200" dirty="0" smtClean="0"/>
              <a:t>exemplo, </a:t>
            </a:r>
            <a:r>
              <a:rPr lang="pt-BR" sz="1200" dirty="0"/>
              <a:t>aprender um sistema de codificação e decodificação de canal ótimo para um dado canal sem-fio.</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a:t>
            </a:r>
            <a:r>
              <a:rPr lang="pt-BR" sz="1200" dirty="0" smtClean="0"/>
              <a:t>o número </a:t>
            </a:r>
            <a:r>
              <a:rPr lang="pt-BR" sz="1200" dirty="0"/>
              <a:t>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4286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a:t>
            </a:r>
            <a:r>
              <a:rPr lang="pt-BR" b="1" i="1" dirty="0" smtClean="0"/>
              <a:t>classificaríamos</a:t>
            </a:r>
            <a:r>
              <a:rPr lang="pt-BR" dirty="0" smtClean="0"/>
              <a:t> (economia, esportes, política, entretenimento, etc.) uma</a:t>
            </a:r>
            <a:r>
              <a:rPr lang="pt-BR" baseline="0" dirty="0" smtClean="0"/>
              <a:t> quantidade massiva </a:t>
            </a:r>
            <a:r>
              <a:rPr lang="pt-BR" dirty="0" smtClean="0"/>
              <a:t>de textos </a:t>
            </a:r>
            <a:r>
              <a:rPr lang="pt-BR" b="1" i="1" dirty="0" smtClean="0"/>
              <a:t>não-rotulados</a:t>
            </a:r>
            <a:r>
              <a:rPr lang="pt-BR" dirty="0" smtClean="0"/>
              <a:t> da internet? Rotular</a:t>
            </a:r>
            <a:r>
              <a:rPr lang="pt-BR" baseline="0" dirty="0" smtClean="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935865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628650" lvl="1" indent="-171450">
              <a:buFont typeface="Arial" panose="020B0604020202020204" pitchFamily="34" charset="0"/>
              <a:buChar char="•"/>
            </a:pPr>
            <a:r>
              <a:rPr lang="pt-BR" sz="1200" dirty="0" smtClean="0"/>
              <a:t>Um cão lembra que pegar o</a:t>
            </a:r>
            <a:r>
              <a:rPr lang="pt-BR" sz="1200" baseline="0" dirty="0" smtClean="0"/>
              <a:t> graveto/bolda </a:t>
            </a:r>
            <a:r>
              <a:rPr lang="pt-BR" sz="1200" dirty="0" smtClean="0"/>
              <a:t>rendeu a ele uma recompensa (uma recompensa valiosa) no passado e é mais provável que priorize a busca na próxima vez que uma situação semelhante surgir.</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036041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r>
              <a:rPr lang="pt-BR" sz="1200" baseline="0" dirty="0" smtClean="0"/>
              <a:t> ou seja, maior número de estados e ações.</a:t>
            </a:r>
            <a:endParaRPr lang="pt-BR" sz="1200" dirty="0" smtClean="0"/>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491046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674344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23075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36</a:t>
            </a:fld>
            <a:endParaRPr lang="pt-BR"/>
          </a:p>
        </p:txBody>
      </p:sp>
    </p:spTree>
    <p:extLst>
      <p:ext uri="{BB962C8B-B14F-4D97-AF65-F5344CB8AC3E}">
        <p14:creationId xmlns:p14="http://schemas.microsoft.com/office/powerpoint/2010/main" val="135948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392856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63816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512347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328972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30124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56274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07/11/2021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07/11/2021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s://www.youtube.com/watch?v=C_RAimMMsl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0.png"/><Relationship Id="rId7"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e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rive.google.com/file/d/1hvBFBgOqF0lN40uWD0pcISgpJ-3F3RpI/view?usp=shar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a:t>
            </a:r>
            <a:r>
              <a:rPr lang="pt-BR" sz="5400" dirty="0" smtClean="0"/>
              <a:t>Learning:</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44535" cy="5032376"/>
          </a:xfrm>
        </p:spPr>
        <p:txBody>
          <a:bodyPr>
            <a:normAutofit fontScale="92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smtClean="0"/>
              <a:t>Inteligência</a:t>
            </a:r>
            <a:r>
              <a:rPr lang="pt-BR" sz="3600" dirty="0" smtClean="0"/>
              <a:t>: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buFont typeface="Wingdings" panose="05000000000000000000" pitchFamily="2" charset="2"/>
              <a:buChar char="§"/>
            </a:pPr>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buFont typeface="Wingdings" panose="05000000000000000000" pitchFamily="2" charset="2"/>
              <a:buChar char="§"/>
            </a:pPr>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a:t>
            </a:r>
            <a:r>
              <a:rPr lang="pt-BR" sz="3600" dirty="0" smtClean="0"/>
              <a:t>natural.</a:t>
            </a:r>
          </a:p>
          <a:p>
            <a:pPr marL="0" indent="0">
              <a:buNone/>
            </a:pPr>
            <a:endParaRPr lang="pt-BR" sz="3600" b="1" dirty="0"/>
          </a:p>
          <a:p>
            <a:pPr marL="0" indent="0" algn="ctr">
              <a:buNone/>
            </a:pPr>
            <a:r>
              <a:rPr lang="pt-BR" sz="3600" b="1" i="1" dirty="0" smtClean="0"/>
              <a:t>Conjunto </a:t>
            </a:r>
            <a:r>
              <a:rPr lang="pt-BR" sz="3600" b="1" i="1" dirty="0"/>
              <a:t>de habilidades mentais desenvolvidas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890297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Definições e objetivo da IA</a:t>
            </a:r>
          </a:p>
        </p:txBody>
      </p:sp>
      <p:sp>
        <p:nvSpPr>
          <p:cNvPr id="3" name="Content Placeholder 2"/>
          <p:cNvSpPr>
            <a:spLocks noGrp="1"/>
          </p:cNvSpPr>
          <p:nvPr>
            <p:ph idx="1"/>
          </p:nvPr>
        </p:nvSpPr>
        <p:spPr>
          <a:xfrm>
            <a:off x="838199" y="1825624"/>
            <a:ext cx="10898875" cy="5032375"/>
          </a:xfrm>
        </p:spPr>
        <p:txBody>
          <a:bodyPr/>
          <a:lstStyle/>
          <a:p>
            <a:pPr fontAlgn="base"/>
            <a:r>
              <a:rPr lang="pt-BR" b="1" dirty="0"/>
              <a:t>Definição</a:t>
            </a:r>
            <a:r>
              <a:rPr lang="pt-BR" dirty="0"/>
              <a:t>: “</a:t>
            </a:r>
            <a:r>
              <a:rPr lang="pt-BR" i="1" dirty="0"/>
              <a:t>Capacidade de um sistema de interpretar corretamente dados externos (vindos do ambiente), aprender com esses dados e usá-los para atingir tarefas e objetivos específicos por meio de adaptação flexível</a:t>
            </a:r>
            <a:r>
              <a:rPr lang="pt-BR" dirty="0"/>
              <a:t>.” (</a:t>
            </a:r>
            <a:r>
              <a:rPr lang="pt-BR" i="1" dirty="0"/>
              <a:t>Andreas Kaplan</a:t>
            </a:r>
            <a:r>
              <a:rPr lang="pt-BR" dirty="0"/>
              <a:t>).</a:t>
            </a:r>
            <a:r>
              <a:rPr lang="en-US" dirty="0"/>
              <a:t>​</a:t>
            </a:r>
          </a:p>
          <a:p>
            <a:pPr fontAlgn="base"/>
            <a:r>
              <a:rPr lang="pt-BR" b="1" dirty="0"/>
              <a:t>Objetivo</a:t>
            </a:r>
            <a:r>
              <a:rPr lang="pt-BR" dirty="0"/>
              <a:t>: Criar máquinas que </a:t>
            </a:r>
            <a:r>
              <a:rPr lang="pt-BR" b="1" i="1" dirty="0"/>
              <a:t>imitem</a:t>
            </a:r>
            <a:r>
              <a:rPr lang="pt-BR" dirty="0"/>
              <a:t> nossas </a:t>
            </a:r>
            <a:r>
              <a:rPr lang="pt-BR" i="1" dirty="0"/>
              <a:t>habilidades mentais</a:t>
            </a:r>
            <a:r>
              <a:rPr lang="pt-BR" dirty="0"/>
              <a:t>, ou seja, criar máquinas que são </a:t>
            </a:r>
            <a:r>
              <a:rPr lang="pt-BR" b="1" i="1" dirty="0"/>
              <a:t>modelos aproximados</a:t>
            </a:r>
            <a:r>
              <a:rPr lang="pt-BR" dirty="0"/>
              <a:t> de nossas habilidades de aprender, raciocinar, enxergar, falar, ouvir, etc.​</a:t>
            </a:r>
          </a:p>
          <a:p>
            <a:pPr fontAlgn="base"/>
            <a:r>
              <a:rPr lang="pt-BR" dirty="0"/>
              <a:t>IA utiliza a </a:t>
            </a:r>
            <a:r>
              <a:rPr lang="pt-BR" b="1" i="1" dirty="0"/>
              <a:t>experiência</a:t>
            </a:r>
            <a:r>
              <a:rPr lang="pt-BR" dirty="0"/>
              <a:t> para adquirir </a:t>
            </a:r>
            <a:r>
              <a:rPr lang="pt-BR" b="1" i="1" dirty="0"/>
              <a:t>conhecimento</a:t>
            </a:r>
            <a:r>
              <a:rPr lang="pt-BR" dirty="0"/>
              <a:t> e </a:t>
            </a:r>
            <a:r>
              <a:rPr lang="pt-BR" dirty="0" smtClean="0"/>
              <a:t>também como</a:t>
            </a:r>
            <a:r>
              <a:rPr lang="pt-BR" dirty="0"/>
              <a:t> aplicar esse conhecimento </a:t>
            </a:r>
            <a:r>
              <a:rPr lang="pt-BR" dirty="0" smtClean="0"/>
              <a:t>para solucionar </a:t>
            </a:r>
            <a:r>
              <a:rPr lang="pt-BR" dirty="0"/>
              <a:t>problemas desconhecidos.</a:t>
            </a:r>
            <a:r>
              <a:rPr lang="en-US" dirty="0"/>
              <a:t>​</a:t>
            </a:r>
          </a:p>
        </p:txBody>
      </p:sp>
      <p:pic>
        <p:nvPicPr>
          <p:cNvPr id="2050" name="Picture 2" descr="O que é inteligência artificial? História, definições e aplicações | NextP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9408" y="5624418"/>
            <a:ext cx="2060811" cy="1175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 que é Inteligência Artificial ? – DigiSac.blo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60" t="8888" r="3211"/>
          <a:stretch/>
        </p:blipFill>
        <p:spPr bwMode="auto">
          <a:xfrm>
            <a:off x="8065827" y="163595"/>
            <a:ext cx="3287973" cy="16620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ual é o cenário para inteligência artificial em 2021? | C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8546" y="5620855"/>
            <a:ext cx="2099090" cy="117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22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797256" y="1825624"/>
            <a:ext cx="8128083" cy="5032375"/>
          </a:xfrm>
        </p:spPr>
        <p:txBody>
          <a:bodyPr/>
          <a:lstStyle/>
          <a:p>
            <a:pPr algn="just"/>
            <a:r>
              <a:rPr lang="pt-BR" sz="2400" dirty="0"/>
              <a:t>IA é uma área muito ampla que </a:t>
            </a:r>
            <a:r>
              <a:rPr lang="pt-BR" sz="2400" b="1" i="1" dirty="0"/>
              <a:t>engloba</a:t>
            </a:r>
            <a:r>
              <a:rPr lang="pt-BR" sz="2400" dirty="0"/>
              <a:t> várias </a:t>
            </a:r>
            <a:r>
              <a:rPr lang="pt-BR" sz="2400" b="1" i="1" dirty="0"/>
              <a:t>aplicações</a:t>
            </a:r>
            <a:r>
              <a:rPr lang="pt-BR" sz="2400" dirty="0"/>
              <a:t> (ou sub-áreas ou objetivos) tais </a:t>
            </a:r>
            <a:r>
              <a:rPr lang="pt-BR" sz="2400" dirty="0" smtClean="0"/>
              <a:t>como </a:t>
            </a:r>
            <a:endParaRPr lang="pt-BR" sz="2400" dirty="0"/>
          </a:p>
          <a:p>
            <a:pPr lvl="1" algn="just">
              <a:buFont typeface="Wingdings" panose="05000000000000000000" pitchFamily="2" charset="2"/>
              <a:buChar char="§"/>
            </a:pPr>
            <a:r>
              <a:rPr lang="pt-BR" dirty="0"/>
              <a:t>processamento de linguagem natural,</a:t>
            </a:r>
          </a:p>
          <a:p>
            <a:pPr lvl="1" algn="just">
              <a:buFont typeface="Wingdings" panose="05000000000000000000" pitchFamily="2" charset="2"/>
              <a:buChar char="§"/>
            </a:pPr>
            <a:r>
              <a:rPr lang="pt-BR" dirty="0"/>
              <a:t>representação do conhecimento,</a:t>
            </a:r>
          </a:p>
          <a:p>
            <a:pPr lvl="1" algn="just">
              <a:buFont typeface="Wingdings" panose="05000000000000000000" pitchFamily="2" charset="2"/>
              <a:buChar char="§"/>
            </a:pPr>
            <a:r>
              <a:rPr lang="pt-BR" dirty="0"/>
              <a:t>raciocínio automatizado,</a:t>
            </a:r>
          </a:p>
          <a:p>
            <a:pPr lvl="1" algn="just">
              <a:buFont typeface="Wingdings" panose="05000000000000000000" pitchFamily="2" charset="2"/>
              <a:buChar char="§"/>
            </a:pPr>
            <a:r>
              <a:rPr lang="pt-BR" dirty="0"/>
              <a:t>planejamento,</a:t>
            </a:r>
          </a:p>
          <a:p>
            <a:pPr lvl="1" algn="just">
              <a:buFont typeface="Wingdings" panose="05000000000000000000" pitchFamily="2" charset="2"/>
              <a:buChar char="§"/>
            </a:pPr>
            <a:r>
              <a:rPr lang="pt-BR" dirty="0"/>
              <a:t>visão computacional,</a:t>
            </a:r>
          </a:p>
          <a:p>
            <a:pPr lvl="1" algn="just">
              <a:buFont typeface="Wingdings" panose="05000000000000000000" pitchFamily="2" charset="2"/>
              <a:buChar char="§"/>
            </a:pPr>
            <a:r>
              <a:rPr lang="pt-BR" dirty="0"/>
              <a:t>robótica, </a:t>
            </a:r>
          </a:p>
          <a:p>
            <a:pPr lvl="1" algn="just">
              <a:buFont typeface="Wingdings" panose="05000000000000000000" pitchFamily="2" charset="2"/>
              <a:buChar char="§"/>
            </a:pPr>
            <a:r>
              <a:rPr lang="pt-BR" dirty="0"/>
              <a:t>aprendizado de máquina, que por sua vez engloba redes neurais artificiais, deep learning, etc. e</a:t>
            </a:r>
          </a:p>
          <a:p>
            <a:pPr lvl="1" algn="just">
              <a:buFont typeface="Wingdings" panose="05000000000000000000" pitchFamily="2" charset="2"/>
              <a:buChar char="§"/>
            </a:pPr>
            <a:r>
              <a:rPr lang="pt-PT" dirty="0"/>
              <a:t>inteligência artificial geral</a:t>
            </a:r>
            <a:r>
              <a:rPr lang="pt-PT" dirty="0" smtClean="0"/>
              <a:t>.</a:t>
            </a:r>
            <a:endParaRPr lang="pt-BR"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5339" y="3450933"/>
            <a:ext cx="3159500" cy="3003777"/>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035" r="1186"/>
          <a:stretch/>
        </p:blipFill>
        <p:spPr>
          <a:xfrm>
            <a:off x="9224743" y="685573"/>
            <a:ext cx="2961564" cy="2280102"/>
          </a:xfrm>
          <a:prstGeom prst="rect">
            <a:avLst/>
          </a:prstGeom>
        </p:spPr>
      </p:pic>
    </p:spTree>
    <p:extLst>
      <p:ext uri="{BB962C8B-B14F-4D97-AF65-F5344CB8AC3E}">
        <p14:creationId xmlns:p14="http://schemas.microsoft.com/office/powerpoint/2010/main" val="341913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Inteligência Artificial</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717" y="1808539"/>
            <a:ext cx="7170644" cy="4804331"/>
          </a:xfrm>
          <a:prstGeom prst="rect">
            <a:avLst/>
          </a:prstGeom>
        </p:spPr>
      </p:pic>
    </p:spTree>
    <p:extLst>
      <p:ext uri="{BB962C8B-B14F-4D97-AF65-F5344CB8AC3E}">
        <p14:creationId xmlns:p14="http://schemas.microsoft.com/office/powerpoint/2010/main" val="383052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199" y="1743736"/>
            <a:ext cx="8657831" cy="5114264"/>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285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0EFAD73-FDA5-4D00-9B51-FD636890AD79}"/>
              </a:ext>
            </a:extLst>
          </p:cNvPr>
          <p:cNvSpPr>
            <a:spLocks noGrp="1"/>
          </p:cNvSpPr>
          <p:nvPr>
            <p:ph type="title"/>
          </p:nvPr>
        </p:nvSpPr>
        <p:spPr>
          <a:xfrm>
            <a:off x="838200" y="255941"/>
            <a:ext cx="10830636" cy="794935"/>
          </a:xfrm>
        </p:spPr>
        <p:txBody>
          <a:bodyPr/>
          <a:lstStyle/>
          <a:p>
            <a:r>
              <a:rPr lang="pt-BR" dirty="0" smtClean="0"/>
              <a:t>Algumas Aplicações </a:t>
            </a:r>
            <a:r>
              <a:rPr lang="pt-BR" dirty="0"/>
              <a:t>em </a:t>
            </a:r>
            <a:r>
              <a:rPr lang="pt-BR" dirty="0" smtClean="0"/>
              <a:t>Comunicações Digitais</a:t>
            </a:r>
            <a:endParaRPr lang="pt-BR" dirty="0"/>
          </a:p>
        </p:txBody>
      </p:sp>
      <p:sp>
        <p:nvSpPr>
          <p:cNvPr id="3" name="Espaço Reservado para Conteúdo 2">
            <a:extLst>
              <a:ext uri="{FF2B5EF4-FFF2-40B4-BE49-F238E27FC236}">
                <a16:creationId xmlns="" xmlns:a16="http://schemas.microsoft.com/office/drawing/2014/main" id="{2A0C7FAE-4DBB-4D2E-A115-01DF7CE8100E}"/>
              </a:ext>
            </a:extLst>
          </p:cNvPr>
          <p:cNvSpPr>
            <a:spLocks noGrp="1"/>
          </p:cNvSpPr>
          <p:nvPr>
            <p:ph idx="1"/>
          </p:nvPr>
        </p:nvSpPr>
        <p:spPr>
          <a:xfrm>
            <a:off x="838200" y="1392072"/>
            <a:ext cx="9771529" cy="5408580"/>
          </a:xfrm>
        </p:spPr>
        <p:txBody>
          <a:bodyPr>
            <a:normAutofit fontScale="77500" lnSpcReduction="20000"/>
          </a:bodyPr>
          <a:lstStyle/>
          <a:p>
            <a:r>
              <a:rPr lang="pt-BR" b="1" dirty="0"/>
              <a:t>Estimação de canal e detecção de </a:t>
            </a:r>
            <a:r>
              <a:rPr lang="pt-BR" b="1" dirty="0" smtClean="0"/>
              <a:t>sinais</a:t>
            </a:r>
            <a:endParaRPr lang="pt-BR" b="1" dirty="0"/>
          </a:p>
          <a:p>
            <a:pPr lvl="1">
              <a:buFont typeface="Wingdings" panose="05000000000000000000" pitchFamily="2" charset="2"/>
              <a:buChar char="§"/>
            </a:pPr>
            <a:r>
              <a:rPr lang="pt-BR" dirty="0"/>
              <a:t>Ex.: IA estima o canal </a:t>
            </a:r>
            <a:r>
              <a:rPr lang="pt-BR" dirty="0" smtClean="0"/>
              <a:t>e </a:t>
            </a:r>
            <a:r>
              <a:rPr lang="pt-BR" dirty="0"/>
              <a:t>detecta o símbolo transmitido </a:t>
            </a:r>
            <a:r>
              <a:rPr lang="pt-BR" dirty="0" smtClean="0"/>
              <a:t>conjuntamente, </a:t>
            </a:r>
            <a:r>
              <a:rPr lang="pt-BR" dirty="0"/>
              <a:t>sem a necessidade de estimar o canal primeiro e depois detectar o </a:t>
            </a:r>
            <a:r>
              <a:rPr lang="pt-BR" dirty="0" smtClean="0"/>
              <a:t>símbolo transmitido.</a:t>
            </a:r>
            <a:endParaRPr lang="pt-BR" dirty="0"/>
          </a:p>
          <a:p>
            <a:r>
              <a:rPr lang="pt-BR" b="1" dirty="0"/>
              <a:t>Aprendizado de Ponta-a-Ponta de Sistemas de </a:t>
            </a:r>
            <a:r>
              <a:rPr lang="pt-BR" b="1" dirty="0" smtClean="0"/>
              <a:t>Comunicação</a:t>
            </a:r>
            <a:endParaRPr lang="pt-BR" b="1" dirty="0"/>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dirty="0" err="1"/>
              <a:t>handovers</a:t>
            </a:r>
            <a:r>
              <a:rPr lang="pt-BR" dirty="0"/>
              <a:t> proativos.</a:t>
            </a:r>
          </a:p>
          <a:p>
            <a:r>
              <a:rPr lang="pt-BR" b="1" dirty="0"/>
              <a:t>Alocação de Recursos</a:t>
            </a:r>
          </a:p>
          <a:p>
            <a:pPr lvl="1">
              <a:buFont typeface="Wingdings" panose="05000000000000000000" pitchFamily="2" charset="2"/>
              <a:buChar char="§"/>
            </a:pPr>
            <a:r>
              <a:rPr lang="pt-BR" dirty="0"/>
              <a:t>Ex.: IA é </a:t>
            </a:r>
            <a:r>
              <a:rPr lang="pt-BR" dirty="0" smtClean="0"/>
              <a:t>empregada </a:t>
            </a:r>
            <a:r>
              <a:rPr lang="pt-BR" dirty="0"/>
              <a:t>em redes IoT de baixa potência para entender o comportamento de dispositivos vizinhos e assim realizar a alocação de recursos com o intuito de evitar </a:t>
            </a:r>
            <a:r>
              <a:rPr lang="pt-BR" dirty="0" smtClean="0"/>
              <a:t>colisões, aumentando a vida útil das baterias e a taxa de dados úteis (</a:t>
            </a:r>
            <a:r>
              <a:rPr lang="pt-BR" i="1" dirty="0"/>
              <a:t>goodput</a:t>
            </a:r>
            <a:r>
              <a:rPr lang="pt-BR" dirty="0" smtClean="0"/>
              <a:t>).</a:t>
            </a:r>
            <a:endParaRPr lang="pt-BR" dirty="0"/>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a:t>
            </a:r>
            <a:r>
              <a:rPr lang="pt-BR" b="1" dirty="0" smtClean="0"/>
              <a:t>tópicos.</a:t>
            </a:r>
            <a:endParaRPr lang="pt-BR" b="1" dirty="0"/>
          </a:p>
        </p:txBody>
      </p:sp>
      <p:sp>
        <p:nvSpPr>
          <p:cNvPr id="4" name="Retângulo 3">
            <a:extLst>
              <a:ext uri="{FF2B5EF4-FFF2-40B4-BE49-F238E27FC236}">
                <a16:creationId xmlns="" xmlns:a16="http://schemas.microsoft.com/office/drawing/2014/main" id="{86C912F4-C831-43E6-B271-540A4814C16E}"/>
              </a:ext>
            </a:extLst>
          </p:cNvPr>
          <p:cNvSpPr/>
          <p:nvPr/>
        </p:nvSpPr>
        <p:spPr>
          <a:xfrm>
            <a:off x="4315424" y="6550223"/>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 xmlns:a16="http://schemas.microsoft.com/office/drawing/2014/main"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5729" y="3398821"/>
            <a:ext cx="1676948" cy="1115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 xmlns:a16="http://schemas.microsoft.com/office/drawing/2014/main"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478" y="5578752"/>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 xmlns:a16="http://schemas.microsoft.com/office/drawing/2014/main" id="{D913A2EF-E112-435A-B2D4-B117329AC3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66" t="12693" r="22239" b="17550"/>
          <a:stretch/>
        </p:blipFill>
        <p:spPr bwMode="auto">
          <a:xfrm>
            <a:off x="10405729" y="1145721"/>
            <a:ext cx="1676948" cy="122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4"/>
            <a:ext cx="8305800" cy="5032375"/>
          </a:xfrm>
        </p:spPr>
        <p:txBody>
          <a:bodyPr>
            <a:normAutofit fontScale="92500" lnSpcReduction="10000"/>
          </a:bodyPr>
          <a:lstStyle/>
          <a:p>
            <a:r>
              <a:rPr lang="pt-BR" b="1" dirty="0"/>
              <a:t>Predição de surtos de doenças infecciosas</a:t>
            </a:r>
            <a:r>
              <a:rPr lang="pt-BR" dirty="0"/>
              <a:t>: IA previu em Dezembro de 2019 o </a:t>
            </a:r>
            <a:r>
              <a:rPr lang="pt-BR" dirty="0" smtClean="0"/>
              <a:t>surto </a:t>
            </a:r>
            <a:r>
              <a:rPr lang="pt-BR" dirty="0"/>
              <a:t>de </a:t>
            </a:r>
            <a:r>
              <a:rPr lang="pt-BR" dirty="0" smtClean="0"/>
              <a:t>coronavírus </a:t>
            </a:r>
            <a:r>
              <a:rPr lang="pt-BR" dirty="0"/>
              <a:t>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a:t>
            </a:r>
            <a:r>
              <a:rPr lang="pt-BR" b="1" dirty="0" smtClean="0"/>
              <a:t>audios, vídeos e fotos </a:t>
            </a:r>
            <a:r>
              <a:rPr lang="pt-BR" b="1" dirty="0"/>
              <a:t>falsas</a:t>
            </a:r>
            <a:r>
              <a:rPr lang="pt-BR" dirty="0"/>
              <a:t>: IA foi usada para criar </a:t>
            </a:r>
            <a:r>
              <a:rPr lang="pt-BR" dirty="0" smtClean="0"/>
              <a:t>um vídeo </a:t>
            </a:r>
            <a:r>
              <a:rPr lang="pt-BR" dirty="0"/>
              <a:t>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615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Foco do Curso</a:t>
            </a:r>
          </a:p>
        </p:txBody>
      </p:sp>
      <p:sp>
        <p:nvSpPr>
          <p:cNvPr id="3" name="Content Placeholder 2"/>
          <p:cNvSpPr>
            <a:spLocks noGrp="1"/>
          </p:cNvSpPr>
          <p:nvPr>
            <p:ph idx="1"/>
          </p:nvPr>
        </p:nvSpPr>
        <p:spPr>
          <a:xfrm>
            <a:off x="838199" y="1690688"/>
            <a:ext cx="11217813" cy="5167312"/>
          </a:xfrm>
        </p:spPr>
        <p:txBody>
          <a:bodyPr>
            <a:normAutofit fontScale="85000" lnSpcReduction="20000"/>
          </a:bodyPr>
          <a:lstStyle/>
          <a:p>
            <a:r>
              <a:rPr lang="pt-BR" dirty="0"/>
              <a:t>Como vimos, IA é um termo muito amplo, abrangendo várias sub-áreas ou objetivos, que é usado para designar máquinas capazes executar </a:t>
            </a:r>
            <a:r>
              <a:rPr lang="pt-BR" b="1" i="1" dirty="0"/>
              <a:t>tarefas</a:t>
            </a:r>
            <a:r>
              <a:rPr lang="pt-BR" dirty="0"/>
              <a:t> de </a:t>
            </a:r>
            <a:r>
              <a:rPr lang="pt-BR" b="1" i="1" dirty="0"/>
              <a:t>forma inteligente</a:t>
            </a:r>
            <a:r>
              <a:rPr lang="pt-BR" dirty="0" smtClean="0"/>
              <a:t>.</a:t>
            </a:r>
          </a:p>
          <a:p>
            <a:r>
              <a:rPr lang="pt-BR" b="1" dirty="0"/>
              <a:t>F</a:t>
            </a:r>
            <a:r>
              <a:rPr lang="pt-BR" b="1" dirty="0" smtClean="0"/>
              <a:t>oco do curso</a:t>
            </a:r>
            <a:r>
              <a:rPr lang="pt-BR" dirty="0" smtClean="0"/>
              <a:t>: estudo </a:t>
            </a:r>
            <a:r>
              <a:rPr lang="pt-BR" dirty="0"/>
              <a:t>dos principais algoritmos de </a:t>
            </a:r>
            <a:r>
              <a:rPr lang="pt-BR" b="1" i="1" dirty="0"/>
              <a:t>Aprendizado de Máquina</a:t>
            </a:r>
            <a:r>
              <a:rPr lang="pt-BR" dirty="0"/>
              <a:t>. </a:t>
            </a:r>
            <a:endParaRPr lang="pt-BR" dirty="0" smtClean="0"/>
          </a:p>
          <a:p>
            <a:r>
              <a:rPr lang="pt-BR" sz="3100" b="1" dirty="0" smtClean="0">
                <a:solidFill>
                  <a:srgbClr val="FF0000"/>
                </a:solidFill>
              </a:rPr>
              <a:t>Por </a:t>
            </a:r>
            <a:r>
              <a:rPr lang="pt-BR" sz="3100" b="1" dirty="0">
                <a:solidFill>
                  <a:srgbClr val="FF0000"/>
                </a:solidFill>
              </a:rPr>
              <a:t>quê?</a:t>
            </a:r>
          </a:p>
          <a:p>
            <a:pPr lvl="1">
              <a:buFont typeface="Wingdings" panose="05000000000000000000" pitchFamily="2" charset="2"/>
              <a:buChar char="§"/>
            </a:pPr>
            <a:r>
              <a:rPr lang="pt-BR" sz="2500" b="1" i="1" dirty="0"/>
              <a:t>Caixa de ferramentas</a:t>
            </a:r>
            <a:r>
              <a:rPr lang="pt-BR" sz="2500" dirty="0" smtClean="0"/>
              <a:t>: ML </a:t>
            </a:r>
            <a:r>
              <a:rPr lang="pt-BR" sz="2500" dirty="0"/>
              <a:t>oferece ferramentas importantes para a solução </a:t>
            </a:r>
            <a:r>
              <a:rPr lang="pt-BR" sz="2500" dirty="0" smtClean="0"/>
              <a:t>e análise eficiente </a:t>
            </a:r>
            <a:r>
              <a:rPr lang="pt-BR" sz="2500" dirty="0"/>
              <a:t>de vários problemas de telecomunicações </a:t>
            </a:r>
            <a:r>
              <a:rPr lang="pt-BR" sz="2500" dirty="0" smtClean="0"/>
              <a:t>e de outras áreas.</a:t>
            </a:r>
            <a:endParaRPr lang="pt-BR" sz="2500" dirty="0"/>
          </a:p>
          <a:p>
            <a:pPr lvl="2">
              <a:buFont typeface="Courier New" panose="02070309020205020404" pitchFamily="49" charset="0"/>
              <a:buChar char="o"/>
            </a:pPr>
            <a:r>
              <a:rPr lang="pt-BR" sz="2500" b="1" i="1" dirty="0"/>
              <a:t>Exemplo: Controle e otimização de parâmetros de sistemas complexos</a:t>
            </a:r>
            <a:r>
              <a:rPr lang="pt-BR" sz="2500" dirty="0"/>
              <a:t>: o número de parâmetros que um sistema 5G (PHY, MAC, etc.) precisa controlar e otimizar é muito grande e crescerá mais com o 6G.</a:t>
            </a:r>
          </a:p>
          <a:p>
            <a:pPr lvl="3">
              <a:buFont typeface="Wingdings" panose="05000000000000000000" pitchFamily="2" charset="2"/>
              <a:buChar char="q"/>
            </a:pPr>
            <a:r>
              <a:rPr lang="pt-BR" sz="2400" dirty="0"/>
              <a:t>Imagine se </a:t>
            </a:r>
            <a:r>
              <a:rPr lang="pt-BR" sz="2400" dirty="0" smtClean="0"/>
              <a:t>pudéssemos </a:t>
            </a:r>
            <a:r>
              <a:rPr lang="pt-BR" sz="2400" dirty="0"/>
              <a:t>otimizar </a:t>
            </a:r>
            <a:r>
              <a:rPr lang="pt-BR" sz="2400" b="1" i="1" dirty="0"/>
              <a:t>globalmente</a:t>
            </a:r>
            <a:r>
              <a:rPr lang="pt-BR" sz="2400" dirty="0"/>
              <a:t> todos os parâmetros do sistema apenas utilizando dados reais coletados da rede?</a:t>
            </a:r>
          </a:p>
          <a:p>
            <a:pPr lvl="3">
              <a:buFont typeface="Wingdings" panose="05000000000000000000" pitchFamily="2" charset="2"/>
              <a:buChar char="q"/>
            </a:pPr>
            <a:r>
              <a:rPr lang="pt-BR" sz="2400" dirty="0"/>
              <a:t>Mais ainda, imagine se </a:t>
            </a:r>
            <a:r>
              <a:rPr lang="pt-BR" sz="2400" dirty="0" smtClean="0"/>
              <a:t>pudéssemos </a:t>
            </a:r>
            <a:r>
              <a:rPr lang="pt-BR" sz="2400" dirty="0"/>
              <a:t>treinar um modelo que </a:t>
            </a:r>
            <a:r>
              <a:rPr lang="pt-BR" sz="2400" b="1" i="1" dirty="0"/>
              <a:t>aprendesse</a:t>
            </a:r>
            <a:r>
              <a:rPr lang="pt-BR" sz="2400" dirty="0"/>
              <a:t> um sistema de transmissão e recepção ótimo para um dado canal?</a:t>
            </a:r>
          </a:p>
          <a:p>
            <a:pPr lvl="1">
              <a:buFont typeface="Wingdings" panose="05000000000000000000" pitchFamily="2" charset="2"/>
              <a:buChar char="§"/>
            </a:pPr>
            <a:r>
              <a:rPr lang="pt-BR" sz="2500" b="1" i="1" dirty="0"/>
              <a:t>Redução de </a:t>
            </a:r>
            <a:r>
              <a:rPr lang="pt-BR" sz="2500" b="1" i="1" dirty="0" smtClean="0"/>
              <a:t>complexidade e custo</a:t>
            </a:r>
            <a:r>
              <a:rPr lang="pt-BR" sz="2500" dirty="0"/>
              <a:t>: vários algoritmos de </a:t>
            </a:r>
            <a:r>
              <a:rPr lang="pt-BR" sz="2500" dirty="0" smtClean="0"/>
              <a:t>telecomunicações </a:t>
            </a:r>
            <a:r>
              <a:rPr lang="pt-BR" sz="2500" dirty="0"/>
              <a:t>que apresentam desempenho ótimo não são utilizados na prática </a:t>
            </a:r>
            <a:r>
              <a:rPr lang="pt-BR" sz="2500" dirty="0" smtClean="0"/>
              <a:t>por possuírem </a:t>
            </a:r>
            <a:r>
              <a:rPr lang="pt-BR" sz="2500" dirty="0"/>
              <a:t>complexidade computacional e/ou custos proibitivos.</a:t>
            </a:r>
          </a:p>
          <a:p>
            <a:pPr lvl="1">
              <a:buFont typeface="Wingdings" panose="05000000000000000000" pitchFamily="2" charset="2"/>
              <a:buChar char="§"/>
            </a:pPr>
            <a:r>
              <a:rPr lang="pt-BR" sz="2500" b="1" i="1" dirty="0"/>
              <a:t>Oportunidades</a:t>
            </a:r>
            <a:r>
              <a:rPr lang="pt-BR" sz="2500" dirty="0"/>
              <a:t>: Pesquisas sobre a aplicação de aprendizado de máquina a problemas de </a:t>
            </a:r>
            <a:r>
              <a:rPr lang="pt-BR" sz="2500" dirty="0" smtClean="0"/>
              <a:t>telecomunicações </a:t>
            </a:r>
            <a:r>
              <a:rPr lang="pt-BR" sz="2500" dirty="0"/>
              <a:t>ainda estão em fase de exploração. Além de muitos empregos na área de análise de </a:t>
            </a:r>
            <a:r>
              <a:rPr lang="pt-BR" sz="2500" dirty="0" smtClean="0"/>
              <a:t>dados.</a:t>
            </a:r>
            <a:endParaRPr lang="pt-BR" sz="2500" dirty="0"/>
          </a:p>
        </p:txBody>
      </p:sp>
      <p:pic>
        <p:nvPicPr>
          <p:cNvPr id="4"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036102" y="364571"/>
            <a:ext cx="1266726" cy="1097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ai2-s2-public.s3.amazonaws.com/figures/2017-08-08/300bf7120329bf0b44bc36a4d09f0eb10b809a2a/1-Figure1-1.png">
            <a:extLst>
              <a:ext uri="{FF2B5EF4-FFF2-40B4-BE49-F238E27FC236}">
                <a16:creationId xmlns="" xmlns:a16="http://schemas.microsoft.com/office/drawing/2014/main" id="{F64A4819-E380-489B-8EA9-2DC28730E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0" r="2315" b="12023"/>
          <a:stretch/>
        </p:blipFill>
        <p:spPr bwMode="auto">
          <a:xfrm>
            <a:off x="7069541" y="58563"/>
            <a:ext cx="3381902" cy="155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398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a:t>
            </a:r>
            <a:r>
              <a:rPr lang="pt-BR" dirty="0" smtClean="0"/>
              <a:t>um 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40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o Aprendizado de Máquina?</a:t>
            </a:r>
            <a:endParaRPr lang="pt-BR" dirty="0"/>
          </a:p>
        </p:txBody>
      </p:sp>
      <p:sp>
        <p:nvSpPr>
          <p:cNvPr id="3" name="Content Placeholder 2"/>
          <p:cNvSpPr>
            <a:spLocks noGrp="1"/>
          </p:cNvSpPr>
          <p:nvPr>
            <p:ph idx="1"/>
          </p:nvPr>
        </p:nvSpPr>
        <p:spPr/>
        <p:txBody>
          <a:bodyPr/>
          <a:lstStyle/>
          <a:p>
            <a:r>
              <a:rPr lang="pt-BR" dirty="0" smtClean="0"/>
              <a:t>“... </a:t>
            </a:r>
            <a:r>
              <a:rPr lang="pt-BR" dirty="0"/>
              <a:t>s</a:t>
            </a:r>
            <a:r>
              <a:rPr lang="pt-BR" dirty="0" smtClean="0"/>
              <a:t>em ser explicitamente programada.”</a:t>
            </a:r>
            <a:endParaRPr lang="pt-BR" dirty="0"/>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5" name="TextBox 4"/>
          <p:cNvSpPr txBox="1"/>
          <p:nvPr/>
        </p:nvSpPr>
        <p:spPr>
          <a:xfrm>
            <a:off x="3840755" y="2517229"/>
            <a:ext cx="2645402" cy="369332"/>
          </a:xfrm>
          <a:prstGeom prst="rect">
            <a:avLst/>
          </a:prstGeom>
          <a:noFill/>
        </p:spPr>
        <p:txBody>
          <a:bodyPr wrap="square" rtlCol="0">
            <a:spAutoFit/>
          </a:bodyPr>
          <a:lstStyle/>
          <a:p>
            <a:pPr algn="ctr"/>
            <a:r>
              <a:rPr lang="pt-BR"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0649" y="3021353"/>
            <a:ext cx="1039586" cy="369332"/>
          </a:xfrm>
          <a:prstGeom prst="rect">
            <a:avLst/>
          </a:prstGeom>
          <a:noFill/>
        </p:spPr>
        <p:txBody>
          <a:bodyPr wrap="square" rtlCol="0">
            <a:spAutoFit/>
          </a:bodyPr>
          <a:lstStyle/>
          <a:p>
            <a:pPr algn="ctr"/>
            <a:r>
              <a:rPr lang="pt-BR" dirty="0" smtClean="0"/>
              <a:t>Entradas</a:t>
            </a:r>
            <a:endParaRPr lang="pt-BR" dirty="0"/>
          </a:p>
        </p:txBody>
      </p:sp>
      <p:sp>
        <p:nvSpPr>
          <p:cNvPr id="10" name="TextBox 9"/>
          <p:cNvSpPr txBox="1"/>
          <p:nvPr/>
        </p:nvSpPr>
        <p:spPr>
          <a:xfrm>
            <a:off x="2259447" y="3500890"/>
            <a:ext cx="1174530" cy="369332"/>
          </a:xfrm>
          <a:prstGeom prst="rect">
            <a:avLst/>
          </a:prstGeom>
          <a:noFill/>
        </p:spPr>
        <p:txBody>
          <a:bodyPr wrap="square" rtlCol="0">
            <a:spAutoFit/>
          </a:bodyPr>
          <a:lstStyle/>
          <a:p>
            <a:pPr algn="ctr"/>
            <a:r>
              <a:rPr lang="pt-BR" dirty="0" smtClean="0"/>
              <a:t>Programa</a:t>
            </a:r>
            <a:endParaRPr lang="pt-BR" dirty="0"/>
          </a:p>
        </p:txBody>
      </p:sp>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1268" y="3288692"/>
            <a:ext cx="1220451" cy="369332"/>
          </a:xfrm>
          <a:prstGeom prst="rect">
            <a:avLst/>
          </a:prstGeom>
          <a:noFill/>
        </p:spPr>
        <p:txBody>
          <a:bodyPr wrap="square" rtlCol="0">
            <a:spAutoFit/>
          </a:bodyPr>
          <a:lstStyle/>
          <a:p>
            <a:pPr algn="ctr"/>
            <a:r>
              <a:rPr lang="pt-BR" dirty="0" smtClean="0"/>
              <a:t>Resultados</a:t>
            </a:r>
            <a:endParaRPr lang="pt-BR" dirty="0"/>
          </a:p>
        </p:txBody>
      </p:sp>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14" name="TextBox 13"/>
          <p:cNvSpPr txBox="1"/>
          <p:nvPr/>
        </p:nvSpPr>
        <p:spPr>
          <a:xfrm>
            <a:off x="3882679" y="4661271"/>
            <a:ext cx="2645402" cy="369332"/>
          </a:xfrm>
          <a:prstGeom prst="rect">
            <a:avLst/>
          </a:prstGeom>
          <a:noFill/>
        </p:spPr>
        <p:txBody>
          <a:bodyPr wrap="square" rtlCol="0">
            <a:spAutoFit/>
          </a:bodyPr>
          <a:lstStyle/>
          <a:p>
            <a:pPr algn="ctr"/>
            <a:r>
              <a:rPr lang="pt-BR" b="1" dirty="0" smtClean="0"/>
              <a:t>Aprendizado de Máquina</a:t>
            </a:r>
            <a:endParaRPr lang="pt-BR" b="1" dirty="0"/>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2573" y="5165395"/>
            <a:ext cx="1039586" cy="369332"/>
          </a:xfrm>
          <a:prstGeom prst="rect">
            <a:avLst/>
          </a:prstGeom>
          <a:noFill/>
        </p:spPr>
        <p:txBody>
          <a:bodyPr wrap="square" rtlCol="0">
            <a:spAutoFit/>
          </a:bodyPr>
          <a:lstStyle/>
          <a:p>
            <a:pPr algn="ctr"/>
            <a:r>
              <a:rPr lang="pt-BR" dirty="0" smtClean="0"/>
              <a:t>Entradas</a:t>
            </a:r>
            <a:endParaRPr lang="pt-BR" dirty="0"/>
          </a:p>
        </p:txBody>
      </p:sp>
      <p:sp>
        <p:nvSpPr>
          <p:cNvPr id="18" name="TextBox 17"/>
          <p:cNvSpPr txBox="1"/>
          <p:nvPr/>
        </p:nvSpPr>
        <p:spPr>
          <a:xfrm>
            <a:off x="2259447" y="5530632"/>
            <a:ext cx="1216454" cy="646331"/>
          </a:xfrm>
          <a:prstGeom prst="rect">
            <a:avLst/>
          </a:prstGeom>
          <a:noFill/>
        </p:spPr>
        <p:txBody>
          <a:bodyPr wrap="square" rtlCol="0">
            <a:spAutoFit/>
          </a:bodyPr>
          <a:lstStyle/>
          <a:p>
            <a:pPr algn="ctr"/>
            <a:r>
              <a:rPr lang="pt-BR" dirty="0" smtClean="0"/>
              <a:t>Resultados desejados</a:t>
            </a:r>
            <a:endParaRPr lang="pt-BR" dirty="0"/>
          </a:p>
        </p:txBody>
      </p:sp>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192" y="5432734"/>
            <a:ext cx="4912108" cy="369332"/>
          </a:xfrm>
          <a:prstGeom prst="rect">
            <a:avLst/>
          </a:prstGeom>
          <a:noFill/>
        </p:spPr>
        <p:txBody>
          <a:bodyPr wrap="square" rtlCol="0">
            <a:spAutoFit/>
          </a:bodyPr>
          <a:lstStyle/>
          <a:p>
            <a:r>
              <a:rPr lang="pt-BR" dirty="0" smtClean="0"/>
              <a:t>Programa = </a:t>
            </a:r>
            <a:r>
              <a:rPr lang="pt-BR" b="1" dirty="0" smtClean="0">
                <a:solidFill>
                  <a:srgbClr val="FF0000"/>
                </a:solidFill>
              </a:rPr>
              <a:t>Modelo de Aprendizado de Máquina</a:t>
            </a:r>
            <a:endParaRPr lang="pt-BR" b="1" dirty="0">
              <a:solidFill>
                <a:srgbClr val="FF0000"/>
              </a:solidFill>
            </a:endParaRPr>
          </a:p>
        </p:txBody>
      </p:sp>
    </p:spTree>
    <p:extLst>
      <p:ext uri="{BB962C8B-B14F-4D97-AF65-F5344CB8AC3E}">
        <p14:creationId xmlns:p14="http://schemas.microsoft.com/office/powerpoint/2010/main" val="1624672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a:xfrm>
            <a:off x="838200" y="1825624"/>
            <a:ext cx="10939818" cy="4698005"/>
          </a:xfrm>
        </p:spPr>
        <p:txBody>
          <a:bodyPr>
            <a:normAutofit/>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Não nós aprofundaremos nos conceitos matemáticos envolvidos, mas focaremos na aplicação prática dos algoritmos.</a:t>
            </a:r>
          </a:p>
          <a:p>
            <a:r>
              <a:rPr lang="pt-BR" dirty="0" smtClean="0"/>
              <a:t>Porém, precisamos conhecer Python e alguns conceitos básicos de álgebra linear e estatística.</a:t>
            </a:r>
          </a:p>
          <a:p>
            <a:endParaRPr lang="pt-BR" dirty="0" smtClean="0"/>
          </a:p>
          <a:p>
            <a:endParaRPr lang="pt-BR" dirty="0"/>
          </a:p>
        </p:txBody>
      </p:sp>
    </p:spTree>
    <p:extLst>
      <p:ext uri="{BB962C8B-B14F-4D97-AF65-F5344CB8AC3E}">
        <p14:creationId xmlns:p14="http://schemas.microsoft.com/office/powerpoint/2010/main" val="54805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94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a:xfrm>
            <a:off x="838200" y="269589"/>
            <a:ext cx="10515600" cy="1325563"/>
          </a:xfrm>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848959" cy="4819875"/>
          </a:xfrm>
        </p:spPr>
        <p:txBody>
          <a:bodyPr/>
          <a:lstStyle/>
          <a:p>
            <a:pPr fontAlgn="base"/>
            <a:r>
              <a:rPr lang="pt-BR" dirty="0" smtClean="0"/>
              <a:t>Os algoritmos de aprendizado de máquina podem ser agrupados nas seguintes categorias: </a:t>
            </a:r>
          </a:p>
          <a:p>
            <a:pPr lvl="1" fontAlgn="base">
              <a:buFont typeface="Wingdings" panose="05000000000000000000" pitchFamily="2" charset="2"/>
              <a:buChar char="§"/>
            </a:pPr>
            <a:r>
              <a:rPr lang="pt-BR" sz="2800" dirty="0" smtClean="0"/>
              <a:t>Supervisionado</a:t>
            </a:r>
            <a:endParaRPr lang="pt-BR" sz="2800" dirty="0"/>
          </a:p>
          <a:p>
            <a:pPr lvl="1">
              <a:buFont typeface="Wingdings" panose="05000000000000000000" pitchFamily="2" charset="2"/>
              <a:buChar char="§"/>
            </a:pPr>
            <a:r>
              <a:rPr lang="pt-BR" sz="2800" dirty="0" smtClean="0"/>
              <a:t>Não-Supervisionado</a:t>
            </a:r>
            <a:endParaRPr lang="pt-BR" sz="2800" dirty="0"/>
          </a:p>
          <a:p>
            <a:pPr lvl="1">
              <a:buFont typeface="Wingdings" panose="05000000000000000000" pitchFamily="2" charset="2"/>
              <a:buChar char="§"/>
            </a:pPr>
            <a:r>
              <a:rPr lang="pt-BR" sz="2800" dirty="0" smtClean="0"/>
              <a:t>Semi-Supervisionado</a:t>
            </a:r>
            <a:endParaRPr lang="pt-BR" sz="2800" dirty="0"/>
          </a:p>
          <a:p>
            <a:pPr lvl="1">
              <a:buFont typeface="Wingdings" panose="05000000000000000000" pitchFamily="2" charset="2"/>
              <a:buChar char="§"/>
            </a:pPr>
            <a:r>
              <a:rPr lang="pt-BR" sz="2800" dirty="0" smtClean="0"/>
              <a:t>Por </a:t>
            </a:r>
            <a:r>
              <a:rPr lang="pt-BR" sz="2800" dirty="0"/>
              <a:t>R</a:t>
            </a:r>
            <a:r>
              <a:rPr lang="pt-BR" sz="2800" dirty="0" smtClean="0"/>
              <a:t>eforço</a:t>
            </a:r>
          </a:p>
          <a:p>
            <a:pPr lvl="1">
              <a:buFont typeface="Wingdings" panose="05000000000000000000" pitchFamily="2" charset="2"/>
              <a:buChar char="§"/>
            </a:pPr>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636" y="1273492"/>
            <a:ext cx="4820531" cy="54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08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542441" y="184036"/>
            <a:ext cx="10811359" cy="1040133"/>
          </a:xfrm>
        </p:spPr>
        <p:txBody>
          <a:bodyPr/>
          <a:lstStyle/>
          <a:p>
            <a:r>
              <a:rPr lang="pt-BR" dirty="0"/>
              <a:t>Aprendizado Supervisionado</a:t>
            </a:r>
          </a:p>
        </p:txBody>
      </p:sp>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081" y="2435736"/>
            <a:ext cx="3760923" cy="12031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416676"/>
                <a:ext cx="8601559" cy="5441324"/>
              </a:xfrm>
            </p:spPr>
            <p:txBody>
              <a:bodyPr>
                <a:normAutofit fontScale="92500" lnSpcReduction="2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além das entradas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a:t>
                </a:r>
                <a:r>
                  <a:rPr lang="pt-BR" b="1" i="1" dirty="0"/>
                  <a:t>função</a:t>
                </a:r>
                <a:r>
                  <a:rPr lang="pt-BR" dirty="0"/>
                  <a:t>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416676"/>
                <a:ext cx="8601559" cy="5441324"/>
              </a:xfrm>
              <a:blipFill rotWithShape="0">
                <a:blip r:embed="rId6"/>
                <a:stretch>
                  <a:fillRect l="-1134" t="-2800" r="-1559"/>
                </a:stretch>
              </a:blipFill>
            </p:spPr>
            <p:txBody>
              <a:bodyPr/>
              <a:lstStyle/>
              <a:p>
                <a:r>
                  <a:rPr lang="pt-BR">
                    <a:noFill/>
                  </a:rPr>
                  <a:t> </a:t>
                </a:r>
              </a:p>
            </p:txBody>
          </p:sp>
        </mc:Fallback>
      </mc:AlternateContent>
    </p:spTree>
    <p:extLst>
      <p:ext uri="{BB962C8B-B14F-4D97-AF65-F5344CB8AC3E}">
        <p14:creationId xmlns:p14="http://schemas.microsoft.com/office/powerpoint/2010/main" val="1770714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ecision Tree vs. Random Forest - Which Algorithm Should you 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5214" y="2507394"/>
            <a:ext cx="2815565" cy="18053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85000" lnSpcReduction="20000"/>
          </a:bodyPr>
          <a:lstStyle/>
          <a:p>
            <a:r>
              <a:rPr lang="pt-BR" dirty="0" smtClean="0"/>
              <a:t>Regressão Linear.</a:t>
            </a:r>
          </a:p>
          <a:p>
            <a:r>
              <a:rPr lang="pt-BR" dirty="0"/>
              <a:t>Regressão </a:t>
            </a:r>
            <a:r>
              <a:rPr lang="pt-BR" dirty="0" smtClean="0"/>
              <a:t>Logística.</a:t>
            </a:r>
          </a:p>
          <a:p>
            <a:r>
              <a:rPr lang="pt-BR" dirty="0" smtClean="0"/>
              <a:t>k </a:t>
            </a:r>
            <a:r>
              <a:rPr lang="pt-BR" dirty="0"/>
              <a:t>vizinhos mais </a:t>
            </a:r>
            <a:r>
              <a:rPr lang="pt-BR" dirty="0" smtClean="0"/>
              <a:t>próximos (</a:t>
            </a:r>
            <a:r>
              <a:rPr lang="pt-BR" i="1" dirty="0" smtClean="0"/>
              <a:t>k-nearest </a:t>
            </a:r>
            <a:r>
              <a:rPr lang="pt-BR" i="1" dirty="0"/>
              <a:t>neighbors </a:t>
            </a:r>
            <a:r>
              <a:rPr lang="pt-BR" dirty="0" smtClean="0"/>
              <a:t>- k-NN).</a:t>
            </a:r>
            <a:endParaRPr lang="pt-BR" dirty="0"/>
          </a:p>
          <a:p>
            <a:r>
              <a:rPr lang="pt-BR" dirty="0" smtClean="0"/>
              <a:t>Arvores </a:t>
            </a:r>
            <a:r>
              <a:rPr lang="pt-BR" dirty="0"/>
              <a:t>de </a:t>
            </a:r>
            <a:r>
              <a:rPr lang="pt-BR" dirty="0" smtClean="0"/>
              <a:t>Decisão (</a:t>
            </a:r>
            <a:r>
              <a:rPr lang="pt-BR" i="1" dirty="0" smtClean="0"/>
              <a:t>Decision Trees - </a:t>
            </a:r>
            <a:r>
              <a:rPr lang="pt-BR" dirty="0" smtClean="0"/>
              <a:t>DT).</a:t>
            </a:r>
            <a:endParaRPr lang="pt-BR" dirty="0"/>
          </a:p>
          <a:p>
            <a:r>
              <a:rPr lang="pt-BR" dirty="0"/>
              <a:t>Florestas </a:t>
            </a:r>
            <a:r>
              <a:rPr lang="pt-BR" dirty="0" smtClean="0"/>
              <a:t>Aleatórias (</a:t>
            </a:r>
            <a:r>
              <a:rPr lang="pt-BR" i="1" dirty="0" smtClean="0"/>
              <a:t>Random Forests - </a:t>
            </a:r>
            <a:r>
              <a:rPr lang="pt-BR" dirty="0" smtClean="0"/>
              <a:t>RF).</a:t>
            </a:r>
            <a:endParaRPr lang="pt-BR" dirty="0"/>
          </a:p>
          <a:p>
            <a:r>
              <a:rPr lang="pt-BR" dirty="0"/>
              <a:t>Máquinas de Vetores de </a:t>
            </a:r>
            <a:r>
              <a:rPr lang="pt-BR" dirty="0" smtClean="0"/>
              <a:t>Suporte (</a:t>
            </a:r>
            <a:r>
              <a:rPr lang="pt-BR" i="1" dirty="0" smtClean="0"/>
              <a:t>Support </a:t>
            </a:r>
            <a:r>
              <a:rPr lang="pt-BR" i="1" dirty="0"/>
              <a:t>Vector Machines </a:t>
            </a:r>
            <a:r>
              <a:rPr lang="pt-BR" dirty="0" smtClean="0"/>
              <a:t>- SVMs).</a:t>
            </a:r>
            <a:endParaRPr lang="pt-BR" dirty="0"/>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semi-supervisionados, como as redes de crenças profundas </a:t>
            </a:r>
            <a:r>
              <a:rPr lang="pt-BR" dirty="0" smtClean="0"/>
              <a:t>(do Inglês, </a:t>
            </a:r>
            <a:r>
              <a:rPr lang="pt-BR" i="1" dirty="0" smtClean="0"/>
              <a:t>Deep </a:t>
            </a:r>
            <a:r>
              <a:rPr lang="pt-BR" i="1" dirty="0"/>
              <a:t>Belief Networks</a:t>
            </a:r>
            <a:r>
              <a:rPr lang="pt-BR" dirty="0"/>
              <a:t>).</a:t>
            </a:r>
          </a:p>
        </p:txBody>
      </p:sp>
      <p:pic>
        <p:nvPicPr>
          <p:cNvPr id="4" name="Picture 3"/>
          <p:cNvPicPr>
            <a:picLocks noChangeAspect="1"/>
          </p:cNvPicPr>
          <p:nvPr/>
        </p:nvPicPr>
        <p:blipFill>
          <a:blip r:embed="rId4"/>
          <a:stretch>
            <a:fillRect/>
          </a:stretch>
        </p:blipFill>
        <p:spPr>
          <a:xfrm>
            <a:off x="3538516" y="5271896"/>
            <a:ext cx="4258968" cy="1398896"/>
          </a:xfrm>
          <a:prstGeom prst="rect">
            <a:avLst/>
          </a:prstGeom>
        </p:spPr>
      </p:pic>
      <p:pic>
        <p:nvPicPr>
          <p:cNvPr id="5" name="Picture 4"/>
          <p:cNvPicPr>
            <a:picLocks noChangeAspect="1"/>
          </p:cNvPicPr>
          <p:nvPr/>
        </p:nvPicPr>
        <p:blipFill>
          <a:blip r:embed="rId5"/>
          <a:stretch>
            <a:fillRect/>
          </a:stretch>
        </p:blipFill>
        <p:spPr>
          <a:xfrm>
            <a:off x="968187" y="5215935"/>
            <a:ext cx="2246007" cy="1567966"/>
          </a:xfrm>
          <a:prstGeom prst="rect">
            <a:avLst/>
          </a:prstGeom>
        </p:spPr>
      </p:pic>
      <p:sp>
        <p:nvSpPr>
          <p:cNvPr id="6" name="TextBox 5"/>
          <p:cNvSpPr txBox="1"/>
          <p:nvPr/>
        </p:nvSpPr>
        <p:spPr>
          <a:xfrm>
            <a:off x="2281865" y="4942786"/>
            <a:ext cx="5298783" cy="276999"/>
          </a:xfrm>
          <a:prstGeom prst="rect">
            <a:avLst/>
          </a:prstGeom>
          <a:noFill/>
        </p:spPr>
        <p:txBody>
          <a:bodyPr wrap="square" rtlCol="0">
            <a:spAutoFit/>
          </a:bodyPr>
          <a:lstStyle/>
          <a:p>
            <a:r>
              <a:rPr lang="pt-BR" sz="1200" b="1" dirty="0" smtClean="0"/>
              <a:t>Exemplos</a:t>
            </a:r>
            <a:r>
              <a:rPr lang="pt-BR" sz="1200" dirty="0" smtClean="0"/>
              <a:t>: predição de perda por caminho e da ocupação do espectro.</a:t>
            </a:r>
            <a:endParaRPr lang="pt-BR" sz="1200" dirty="0"/>
          </a:p>
        </p:txBody>
      </p:sp>
      <p:pic>
        <p:nvPicPr>
          <p:cNvPr id="7" name="Picture 8" descr="Convolutional Neural Network Tutorial: From Basic to Advanced -  MissingLink.a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7067" y="1131377"/>
            <a:ext cx="5340613" cy="1225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rtificial Neural Networks for Machine Learning - Every aspect you need to  know about - DataFlair"/>
          <p:cNvPicPr>
            <a:picLocks noChangeAspect="1" noChangeArrowheads="1"/>
          </p:cNvPicPr>
          <p:nvPr/>
        </p:nvPicPr>
        <p:blipFill rotWithShape="1">
          <a:blip r:embed="rId7">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ou seja, os atributos,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a:t>
                </a:r>
                <a:r>
                  <a:rPr lang="pt-BR" dirty="0" smtClean="0"/>
                  <a:t>rótulos, </a:t>
                </a:r>
                <a14:m>
                  <m:oMath xmlns:m="http://schemas.openxmlformats.org/officeDocument/2006/math">
                    <m:r>
                      <a:rPr lang="pt-BR" i="1">
                        <a:latin typeface="Cambria Math" panose="02040503050406030204" pitchFamily="18" charset="0"/>
                      </a:rPr>
                      <m:t>𝑦</m:t>
                    </m:r>
                  </m:oMath>
                </a14:m>
                <a:r>
                  <a:rPr lang="pt-BR" dirty="0" smtClean="0"/>
                  <a:t>.</a:t>
                </a:r>
                <a:endParaRPr lang="pt-BR" dirty="0"/>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pic>
        <p:nvPicPr>
          <p:cNvPr id="12" name="Picture 11"/>
          <p:cNvPicPr>
            <a:picLocks noChangeAspect="1"/>
          </p:cNvPicPr>
          <p:nvPr/>
        </p:nvPicPr>
        <p:blipFill>
          <a:blip r:embed="rId8"/>
          <a:stretch>
            <a:fillRect/>
          </a:stretch>
        </p:blipFill>
        <p:spPr>
          <a:xfrm>
            <a:off x="9183462" y="351193"/>
            <a:ext cx="2782156" cy="1283065"/>
          </a:xfrm>
          <a:prstGeom prst="rect">
            <a:avLst/>
          </a:prstGeom>
        </p:spPr>
      </p:pic>
      <p:sp>
        <p:nvSpPr>
          <p:cNvPr id="13" name="Rectangle 12"/>
          <p:cNvSpPr/>
          <p:nvPr/>
        </p:nvSpPr>
        <p:spPr>
          <a:xfrm>
            <a:off x="8956955" y="-5080"/>
            <a:ext cx="3120213" cy="369332"/>
          </a:xfrm>
          <a:prstGeom prst="rect">
            <a:avLst/>
          </a:prstGeom>
        </p:spPr>
        <p:txBody>
          <a:bodyPr wrap="none">
            <a:spAutoFit/>
          </a:bodyPr>
          <a:lstStyle/>
          <a:p>
            <a:r>
              <a:rPr lang="pt-BR" b="1" dirty="0" smtClean="0"/>
              <a:t>Aumento de </a:t>
            </a:r>
            <a:r>
              <a:rPr lang="pt-BR" b="1" dirty="0"/>
              <a:t>dimensionalidade</a:t>
            </a:r>
            <a:endParaRPr lang="pt-BR" dirty="0"/>
          </a:p>
        </p:txBody>
      </p:sp>
    </p:spTree>
    <p:extLst>
      <p:ext uri="{BB962C8B-B14F-4D97-AF65-F5344CB8AC3E}">
        <p14:creationId xmlns:p14="http://schemas.microsoft.com/office/powerpoint/2010/main" val="1675185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2266368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a:xfrm>
            <a:off x="838200" y="269875"/>
            <a:ext cx="10515600" cy="854075"/>
          </a:xfrm>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409700"/>
            <a:ext cx="10835640" cy="5204460"/>
          </a:xfrm>
        </p:spPr>
        <p:txBody>
          <a:bodyPr>
            <a:normAutofit/>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demorado, caro ou complexo.</a:t>
            </a:r>
          </a:p>
          <a:p>
            <a:r>
              <a:rPr lang="pt-BR" dirty="0" smtClean="0"/>
              <a:t>Algoritmos de aprendizagem semi-supervisionada são o resultado da combinação de algoritmos supervisionados e não-supervisionados.</a:t>
            </a:r>
          </a:p>
          <a:p>
            <a:r>
              <a:rPr lang="pt-BR" dirty="0"/>
              <a:t>Uma maneira de </a:t>
            </a:r>
            <a:r>
              <a:rPr lang="pt-BR" dirty="0" smtClean="0"/>
              <a:t>realizar aprendizado semi-supervisionado </a:t>
            </a:r>
            <a:r>
              <a:rPr lang="pt-BR" dirty="0"/>
              <a:t>é combinar </a:t>
            </a:r>
            <a:r>
              <a:rPr lang="pt-BR" dirty="0" smtClean="0"/>
              <a:t>algoritmos </a:t>
            </a:r>
            <a:r>
              <a:rPr lang="pt-BR" dirty="0"/>
              <a:t>de </a:t>
            </a:r>
            <a:r>
              <a:rPr lang="pt-BR" b="1" i="1" dirty="0" smtClean="0"/>
              <a:t>clustering</a:t>
            </a:r>
            <a:r>
              <a:rPr lang="pt-BR" dirty="0" smtClean="0"/>
              <a:t> e </a:t>
            </a:r>
            <a:r>
              <a:rPr lang="pt-BR" b="1" i="1" dirty="0" smtClean="0"/>
              <a:t>classificação</a:t>
            </a:r>
            <a:r>
              <a:rPr lang="pt-BR" dirty="0" smtClean="0"/>
              <a:t>.</a:t>
            </a:r>
            <a:endParaRPr lang="pt-BR" b="1" i="1" dirty="0" smtClean="0"/>
          </a:p>
        </p:txBody>
      </p:sp>
    </p:spTree>
    <p:extLst>
      <p:ext uri="{BB962C8B-B14F-4D97-AF65-F5344CB8AC3E}">
        <p14:creationId xmlns:p14="http://schemas.microsoft.com/office/powerpoint/2010/main" val="692189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1"/>
            <a:ext cx="10515600" cy="1207001"/>
          </a:xfrm>
        </p:spPr>
        <p:txBody>
          <a:bodyPr/>
          <a:lstStyle/>
          <a:p>
            <a:r>
              <a:rPr lang="pt-BR" dirty="0"/>
              <a:t>Aprendizado Semi-Supervisionado</a:t>
            </a:r>
          </a:p>
        </p:txBody>
      </p:sp>
      <p:sp>
        <p:nvSpPr>
          <p:cNvPr id="3" name="Content Placeholder 2"/>
          <p:cNvSpPr>
            <a:spLocks noGrp="1"/>
          </p:cNvSpPr>
          <p:nvPr>
            <p:ph idx="1"/>
          </p:nvPr>
        </p:nvSpPr>
        <p:spPr>
          <a:xfrm>
            <a:off x="838200" y="1588168"/>
            <a:ext cx="11140440" cy="3045451"/>
          </a:xfrm>
        </p:spPr>
        <p:txBody>
          <a:bodyPr>
            <a:normAutofit fontScale="92500"/>
          </a:bodyPr>
          <a:lstStyle/>
          <a:p>
            <a:r>
              <a:rPr lang="pt-BR" b="1" dirty="0"/>
              <a:t>Exemplo</a:t>
            </a:r>
            <a:r>
              <a:rPr lang="pt-BR" dirty="0"/>
              <a:t>: Como </a:t>
            </a:r>
            <a:r>
              <a:rPr lang="pt-BR" b="1" i="1" dirty="0"/>
              <a:t>classificaríamos</a:t>
            </a:r>
            <a:r>
              <a:rPr lang="pt-BR" dirty="0"/>
              <a:t> </a:t>
            </a:r>
            <a:r>
              <a:rPr lang="pt-BR" dirty="0" smtClean="0"/>
              <a:t>milhões </a:t>
            </a:r>
            <a:r>
              <a:rPr lang="pt-BR" dirty="0"/>
              <a:t>de textos </a:t>
            </a:r>
            <a:r>
              <a:rPr lang="pt-BR" b="1" i="1" dirty="0"/>
              <a:t>não-rotulados</a:t>
            </a:r>
            <a:r>
              <a:rPr lang="pt-BR" dirty="0"/>
              <a:t> da internet em categorias como </a:t>
            </a:r>
            <a:r>
              <a:rPr lang="pt-BR" dirty="0" smtClean="0"/>
              <a:t>economia</a:t>
            </a:r>
            <a:r>
              <a:rPr lang="pt-BR" dirty="0"/>
              <a:t>, esportes, política, entretenimento, etc</a:t>
            </a:r>
            <a:r>
              <a:rPr lang="pt-BR" dirty="0" smtClean="0"/>
              <a:t>.?</a:t>
            </a:r>
          </a:p>
          <a:p>
            <a:r>
              <a:rPr lang="pt-BR" b="1" i="1" dirty="0"/>
              <a:t>Clustering</a:t>
            </a:r>
            <a:r>
              <a:rPr lang="pt-BR" dirty="0"/>
              <a:t> agrupa a quantidade massiva de textos e usamos apenas os exemplos mais representativos de cada </a:t>
            </a:r>
            <a:r>
              <a:rPr lang="pt-BR" b="1" i="1" dirty="0"/>
              <a:t>cluster</a:t>
            </a:r>
            <a:r>
              <a:rPr lang="pt-BR" dirty="0"/>
              <a:t> (quantidade bem menor de textos) para </a:t>
            </a:r>
            <a:r>
              <a:rPr lang="pt-BR" b="1" i="1" dirty="0" smtClean="0"/>
              <a:t>rotular</a:t>
            </a:r>
            <a:r>
              <a:rPr lang="pt-BR" dirty="0" smtClean="0"/>
              <a:t>. </a:t>
            </a:r>
          </a:p>
          <a:p>
            <a:r>
              <a:rPr lang="pt-BR" dirty="0" smtClean="0"/>
              <a:t>Esses </a:t>
            </a:r>
            <a:r>
              <a:rPr lang="pt-BR" dirty="0"/>
              <a:t>exemplos rotulados são usados para treinar um </a:t>
            </a:r>
            <a:r>
              <a:rPr lang="pt-BR" b="1" i="1" dirty="0"/>
              <a:t>classificador</a:t>
            </a:r>
            <a:r>
              <a:rPr lang="pt-BR" dirty="0"/>
              <a:t>. </a:t>
            </a:r>
            <a:endParaRPr lang="pt-BR" dirty="0" smtClean="0"/>
          </a:p>
          <a:p>
            <a:r>
              <a:rPr lang="pt-BR" dirty="0" smtClean="0"/>
              <a:t>Após</a:t>
            </a:r>
            <a:r>
              <a:rPr lang="pt-BR" dirty="0"/>
              <a:t>, o </a:t>
            </a:r>
            <a:r>
              <a:rPr lang="pt-BR" b="1" i="1" dirty="0"/>
              <a:t>classificador</a:t>
            </a:r>
            <a:r>
              <a:rPr lang="pt-BR" dirty="0"/>
              <a:t> classifica automaticamente todos os </a:t>
            </a:r>
            <a:r>
              <a:rPr lang="pt-BR"/>
              <a:t>textos</a:t>
            </a:r>
            <a:r>
              <a:rPr lang="pt-BR" smtClean="0"/>
              <a:t>.</a:t>
            </a:r>
            <a:endParaRPr lang="nl-B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85" y="4633620"/>
            <a:ext cx="8619470" cy="2224380"/>
          </a:xfrm>
          <a:prstGeom prst="rect">
            <a:avLst/>
          </a:prstGeom>
        </p:spPr>
      </p:pic>
    </p:spTree>
    <p:extLst>
      <p:ext uri="{BB962C8B-B14F-4D97-AF65-F5344CB8AC3E}">
        <p14:creationId xmlns:p14="http://schemas.microsoft.com/office/powerpoint/2010/main" val="1701268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 xmlns:a16="http://schemas.microsoft.com/office/drawing/2014/main" xmlns:a14="http://schemas.microsoft.com/office/drawing/2010/main" xmlns:mc="http://schemas.openxmlformats.org/markup-compatibility/2006"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a:t>
            </a:r>
            <a:r>
              <a:rPr lang="pt-BR" b="1" i="1" dirty="0" smtClean="0"/>
              <a:t>não se tem exemplos de treinamento</a:t>
            </a:r>
            <a:r>
              <a:rPr lang="pt-BR" dirty="0" smtClean="0"/>
              <a:t>,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a:t>
            </a:r>
            <a:r>
              <a:rPr lang="pt-BR" b="1" i="1" dirty="0" smtClean="0"/>
              <a:t>tentativa </a:t>
            </a:r>
            <a:r>
              <a:rPr lang="pt-BR" b="1" i="1" dirty="0"/>
              <a:t>e </a:t>
            </a:r>
            <a:r>
              <a:rPr lang="pt-BR" b="1" i="1" dirty="0" smtClean="0"/>
              <a:t>erro</a:t>
            </a:r>
            <a:r>
              <a:rPr lang="pt-BR" dirty="0"/>
              <a:t>.</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a:t>
            </a:r>
            <a:r>
              <a:rPr lang="pt-BR" b="1" i="1" dirty="0" smtClean="0"/>
              <a:t>recompensas </a:t>
            </a:r>
            <a:r>
              <a:rPr lang="pt-BR" dirty="0" smtClean="0"/>
              <a:t>(ou </a:t>
            </a:r>
            <a:r>
              <a:rPr lang="pt-BR" b="1" i="1" dirty="0" smtClean="0"/>
              <a:t>reforços</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a:t>
            </a:r>
            <a:r>
              <a:rPr lang="pt-BR" b="1" i="1" dirty="0" smtClean="0"/>
              <a:t>recompensa</a:t>
            </a:r>
            <a:r>
              <a:rPr lang="pt-BR" dirty="0" smtClean="0"/>
              <a:t>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para maximizar as recompensas.</a:t>
            </a:r>
          </a:p>
        </p:txBody>
      </p:sp>
      <p:pic>
        <p:nvPicPr>
          <p:cNvPr id="3074" name="Picture 2" descr="Three Things to Know About Reinforcement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4336" t="1757" r="5362" b="1946"/>
          <a:stretch/>
        </p:blipFill>
        <p:spPr bwMode="auto">
          <a:xfrm>
            <a:off x="6736293" y="143707"/>
            <a:ext cx="2798261" cy="1500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068482" y="143707"/>
            <a:ext cx="1819246" cy="1653860"/>
          </a:xfrm>
          <a:prstGeom prst="rect">
            <a:avLst/>
          </a:prstGeom>
        </p:spPr>
      </p:pic>
    </p:spTree>
    <p:extLst>
      <p:ext uri="{BB962C8B-B14F-4D97-AF65-F5344CB8AC3E}">
        <p14:creationId xmlns:p14="http://schemas.microsoft.com/office/powerpoint/2010/main" val="2156319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643"/>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689315"/>
            <a:ext cx="10328779" cy="3409627"/>
          </a:xfrm>
        </p:spPr>
        <p:txBody>
          <a:bodyPr>
            <a:normAutofit fontScale="92500" lnSpcReduction="10000"/>
          </a:bodyPr>
          <a:lstStyle/>
          <a:p>
            <a:r>
              <a:rPr lang="pt-BR" dirty="0" smtClean="0"/>
              <a:t>Q-Learning</a:t>
            </a:r>
          </a:p>
          <a:p>
            <a:pPr lvl="1">
              <a:buFont typeface="Wingdings" panose="05000000000000000000" pitchFamily="2" charset="2"/>
              <a:buChar char="§"/>
            </a:pPr>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buFont typeface="Wingdings" panose="05000000000000000000" pitchFamily="2" charset="2"/>
              <a:buChar char="§"/>
            </a:pPr>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buFont typeface="Wingdings" panose="05000000000000000000" pitchFamily="2" charset="2"/>
              <a:buChar char="§"/>
            </a:pPr>
            <a:r>
              <a:rPr lang="pt-BR" dirty="0" smtClean="0"/>
              <a:t>Junção de Deep Learning + Q-Learning. </a:t>
            </a:r>
          </a:p>
          <a:p>
            <a:pPr lvl="1">
              <a:buFont typeface="Wingdings" panose="05000000000000000000" pitchFamily="2" charset="2"/>
              <a:buChar char="§"/>
            </a:pPr>
            <a:r>
              <a:rPr lang="pt-BR" dirty="0" smtClean="0"/>
              <a:t>Redes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buFont typeface="Wingdings" panose="05000000000000000000" pitchFamily="2" charset="2"/>
              <a:buChar char="§"/>
            </a:pPr>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922350"/>
            <a:ext cx="4065139" cy="1890475"/>
          </a:xfrm>
          <a:prstGeom prst="rect">
            <a:avLst/>
          </a:prstGeom>
        </p:spPr>
      </p:pic>
      <p:pic>
        <p:nvPicPr>
          <p:cNvPr id="5" name="Picture 4"/>
          <p:cNvPicPr>
            <a:picLocks noChangeAspect="1"/>
          </p:cNvPicPr>
          <p:nvPr/>
        </p:nvPicPr>
        <p:blipFill>
          <a:blip r:embed="rId4"/>
          <a:stretch>
            <a:fillRect/>
          </a:stretch>
        </p:blipFill>
        <p:spPr>
          <a:xfrm>
            <a:off x="1301858" y="5040830"/>
            <a:ext cx="4230262" cy="1735492"/>
          </a:xfrm>
          <a:prstGeom prst="rect">
            <a:avLst/>
          </a:prstGeom>
        </p:spPr>
      </p:pic>
    </p:spTree>
    <p:extLst>
      <p:ext uri="{BB962C8B-B14F-4D97-AF65-F5344CB8AC3E}">
        <p14:creationId xmlns:p14="http://schemas.microsoft.com/office/powerpoint/2010/main" val="2039095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783472" cy="5032377"/>
          </a:xfrm>
        </p:spPr>
        <p:txBody>
          <a:bodyPr>
            <a:normAutofit/>
          </a:bodyPr>
          <a:lstStyle/>
          <a:p>
            <a:r>
              <a:rPr lang="pt-BR" dirty="0" smtClean="0"/>
              <a:t>O objetivo principal do curso é apresentar à vocês</a:t>
            </a:r>
          </a:p>
          <a:p>
            <a:pPr lvl="1">
              <a:buFont typeface="Wingdings" panose="05000000000000000000" pitchFamily="2" charset="2"/>
              <a:buChar char="§"/>
            </a:pPr>
            <a:r>
              <a:rPr lang="pt-BR" dirty="0" smtClean="0"/>
              <a:t>os conceitos fundamentais da teoria por trás do ML.</a:t>
            </a:r>
          </a:p>
          <a:p>
            <a:pPr lvl="1">
              <a:buFont typeface="Wingdings" panose="05000000000000000000" pitchFamily="2" charset="2"/>
              <a:buChar char="§"/>
            </a:pPr>
            <a:r>
              <a:rPr lang="pt-BR" dirty="0"/>
              <a:t>um conjunto de </a:t>
            </a:r>
            <a:r>
              <a:rPr lang="pt-BR" dirty="0" smtClean="0"/>
              <a:t>ferramentas (ou seja, algoritmos) de ML.</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p>
          <a:p>
            <a:pPr lvl="1">
              <a:buFont typeface="Wingdings" panose="05000000000000000000" pitchFamily="2" charset="2"/>
              <a:buChar char="§"/>
            </a:pPr>
            <a:r>
              <a:rPr lang="pt-BR" dirty="0"/>
              <a:t>Compreender artigos científicos que utilizam ML.</a:t>
            </a:r>
          </a:p>
          <a:p>
            <a:pPr lvl="1">
              <a:buFont typeface="Wingdings" panose="05000000000000000000" pitchFamily="2" charset="2"/>
              <a:buChar char="§"/>
            </a:pPr>
            <a:r>
              <a:rPr lang="pt-BR" dirty="0"/>
              <a:t>Realizar pesquisa que envolva ML e discutir os resultados obtidos</a:t>
            </a:r>
            <a:r>
              <a:rPr lang="pt-BR" dirty="0" smtClean="0"/>
              <a:t>.</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7346" y="4583151"/>
            <a:ext cx="3014654" cy="21102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27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a:bodyPr>
          <a:lstStyle/>
          <a:p>
            <a:r>
              <a:rPr lang="pt-BR" dirty="0" smtClean="0"/>
              <a:t>Uma </a:t>
            </a:r>
            <a:r>
              <a:rPr lang="pt-BR" b="1" i="1" dirty="0" smtClean="0"/>
              <a:t>metaheurística</a:t>
            </a:r>
            <a:r>
              <a:rPr lang="pt-BR" dirty="0"/>
              <a:t> </a:t>
            </a:r>
            <a:r>
              <a:rPr lang="pt-BR" dirty="0" smtClean="0"/>
              <a:t>é </a:t>
            </a:r>
            <a:r>
              <a:rPr lang="pt-BR" dirty="0"/>
              <a:t>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lvl="1">
              <a:buFont typeface="Wingdings" panose="05000000000000000000" pitchFamily="2" charset="2"/>
              <a:buChar char="§"/>
            </a:pPr>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a:t>
            </a:r>
            <a:r>
              <a:rPr lang="pt-BR" dirty="0" smtClean="0"/>
              <a:t>(e.g., problemas </a:t>
            </a:r>
            <a:r>
              <a:rPr lang="pt-BR" dirty="0"/>
              <a:t>NP-completos).</a:t>
            </a:r>
            <a:endParaRPr lang="pt-BR" dirty="0" smtClean="0"/>
          </a:p>
          <a:p>
            <a:r>
              <a:rPr lang="pt-BR" dirty="0"/>
              <a:t>Características das </a:t>
            </a:r>
            <a:r>
              <a:rPr lang="pt-BR" dirty="0" smtClean="0"/>
              <a:t>metaheurísticas:</a:t>
            </a:r>
          </a:p>
          <a:p>
            <a:pPr lvl="1">
              <a:buFont typeface="Wingdings" panose="05000000000000000000" pitchFamily="2" charset="2"/>
              <a:buChar char="§"/>
            </a:pPr>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buFont typeface="Wingdings" panose="05000000000000000000" pitchFamily="2" charset="2"/>
              <a:buChar char="§"/>
            </a:pPr>
            <a:r>
              <a:rPr lang="pt-BR" dirty="0" smtClean="0"/>
              <a:t>são </a:t>
            </a:r>
            <a:r>
              <a:rPr lang="pt-BR" dirty="0"/>
              <a:t>estratégias que orientam o processo de busca</a:t>
            </a:r>
            <a:r>
              <a:rPr lang="pt-BR" dirty="0" smtClean="0"/>
              <a:t>.</a:t>
            </a:r>
          </a:p>
          <a:p>
            <a:pPr lvl="1">
              <a:buFont typeface="Wingdings" panose="05000000000000000000" pitchFamily="2" charset="2"/>
              <a:buChar char="§"/>
            </a:pPr>
            <a:r>
              <a:rPr lang="pt-BR" dirty="0"/>
              <a:t>não são específicas do </a:t>
            </a:r>
            <a:r>
              <a:rPr lang="pt-BR" dirty="0" smtClean="0"/>
              <a:t>problema, ou seja, são genéricas.</a:t>
            </a:r>
          </a:p>
          <a:p>
            <a:pPr lvl="1">
              <a:buFont typeface="Wingdings" panose="05000000000000000000" pitchFamily="2" charset="2"/>
              <a:buChar char="§"/>
            </a:pPr>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069586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88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r>
              <a:rPr lang="pt-BR" dirty="0" smtClean="0"/>
              <a:t>Uma outra forma de se classificar algoritmos de ML é com relação se eles podem ser treinados incrementalmente ou não. </a:t>
            </a:r>
          </a:p>
          <a:p>
            <a:r>
              <a:rPr lang="pt-BR" dirty="0" smtClean="0"/>
              <a:t>Assim, os algoritmos podem ser divididos em algoritmos com teinamento:</a:t>
            </a:r>
          </a:p>
          <a:p>
            <a:pPr lvl="1">
              <a:buFont typeface="Wingdings" panose="05000000000000000000" pitchFamily="2" charset="2"/>
              <a:buChar char="§"/>
            </a:pPr>
            <a:r>
              <a:rPr lang="pt-BR" b="1" dirty="0"/>
              <a:t>incremental (online</a:t>
            </a:r>
            <a:r>
              <a:rPr lang="pt-BR" b="1" dirty="0" smtClean="0"/>
              <a:t>)</a:t>
            </a:r>
            <a:r>
              <a:rPr lang="pt-BR" dirty="0" smtClean="0"/>
              <a:t>.</a:t>
            </a:r>
          </a:p>
          <a:p>
            <a:pPr lvl="1">
              <a:buFont typeface="Wingdings" panose="05000000000000000000" pitchFamily="2" charset="2"/>
              <a:buChar char="§"/>
            </a:pPr>
            <a:r>
              <a:rPr lang="pt-BR" b="1" dirty="0" smtClean="0"/>
              <a:t>em batelada (batch)</a:t>
            </a:r>
            <a:r>
              <a:rPr lang="pt-BR" dirty="0" smtClean="0"/>
              <a:t>.</a:t>
            </a:r>
            <a:endParaRPr lang="pt-BR" dirty="0"/>
          </a:p>
        </p:txBody>
      </p:sp>
    </p:spTree>
    <p:extLst>
      <p:ext uri="{BB962C8B-B14F-4D97-AF65-F5344CB8AC3E}">
        <p14:creationId xmlns:p14="http://schemas.microsoft.com/office/powerpoint/2010/main" val="3673723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447554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2629685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655"/>
            <a:ext cx="10515600" cy="1325563"/>
          </a:xfrm>
        </p:spPr>
        <p:txBody>
          <a:bodyPr/>
          <a:lstStyle/>
          <a:p>
            <a:r>
              <a:rPr lang="pt-BR" dirty="0"/>
              <a:t>Executando códigos </a:t>
            </a:r>
            <a:r>
              <a:rPr lang="pt-BR" dirty="0" smtClean="0"/>
              <a:t>na nuvem</a:t>
            </a:r>
            <a:endParaRPr lang="pt-BR" dirty="0"/>
          </a:p>
        </p:txBody>
      </p:sp>
      <p:sp>
        <p:nvSpPr>
          <p:cNvPr id="3" name="Content Placeholder 2"/>
          <p:cNvSpPr>
            <a:spLocks noGrp="1"/>
          </p:cNvSpPr>
          <p:nvPr>
            <p:ph idx="1"/>
          </p:nvPr>
        </p:nvSpPr>
        <p:spPr>
          <a:xfrm>
            <a:off x="838199" y="1411724"/>
            <a:ext cx="7470809" cy="5399781"/>
          </a:xfrm>
        </p:spPr>
        <p:txBody>
          <a:bodyPr>
            <a:normAutofit fontScale="85000" lnSpcReduction="10000"/>
          </a:bodyPr>
          <a:lstStyle/>
          <a:p>
            <a:r>
              <a:rPr lang="pt-BR" dirty="0"/>
              <a:t>Durante o </a:t>
            </a:r>
            <a:r>
              <a:rPr lang="pt-BR" dirty="0" smtClean="0"/>
              <a:t>curso, usaremos </a:t>
            </a:r>
            <a:r>
              <a:rPr lang="pt-BR" b="1" i="1" dirty="0"/>
              <a:t>Python</a:t>
            </a:r>
            <a:r>
              <a:rPr lang="pt-BR" dirty="0"/>
              <a:t> como linguagem de programação</a:t>
            </a:r>
            <a:r>
              <a:rPr lang="pt-BR" dirty="0" smtClean="0"/>
              <a:t>.</a:t>
            </a:r>
          </a:p>
          <a:p>
            <a:pPr lvl="1"/>
            <a:r>
              <a:rPr lang="pt-BR" dirty="0"/>
              <a:t>É uma das linguagens mais fáceis de se </a:t>
            </a:r>
            <a:r>
              <a:rPr lang="pt-BR" dirty="0" smtClean="0"/>
              <a:t>aprender.</a:t>
            </a:r>
          </a:p>
          <a:p>
            <a:pPr lvl="1"/>
            <a:r>
              <a:rPr lang="pt-BR" dirty="0"/>
              <a:t>É a linguagem mais usada em aplicações de ML.</a:t>
            </a:r>
          </a:p>
          <a:p>
            <a:pPr lvl="1"/>
            <a:r>
              <a:rPr lang="pt-BR" dirty="0"/>
              <a:t>Possui um rico ecossistema de bibliotecas: SciPy, NumPy, Pandas, MatplotLib, SciKit-Learn, TensorFlow, OpenCV, etc</a:t>
            </a:r>
            <a:r>
              <a:rPr lang="pt-BR" dirty="0" smtClean="0"/>
              <a:t>.</a:t>
            </a:r>
          </a:p>
          <a:p>
            <a:pPr lvl="1"/>
            <a:r>
              <a:rPr lang="pt-BR" dirty="0" smtClean="0"/>
              <a:t>Além de ser </a:t>
            </a:r>
            <a:r>
              <a:rPr lang="pt-BR" dirty="0"/>
              <a:t>gratuita e open-source</a:t>
            </a:r>
            <a:r>
              <a:rPr lang="pt-BR" dirty="0" smtClean="0"/>
              <a:t>.</a:t>
            </a:r>
          </a:p>
          <a:p>
            <a:r>
              <a:rPr lang="pt-BR" dirty="0" smtClean="0"/>
              <a:t>Utilizaremos</a:t>
            </a:r>
            <a:r>
              <a:rPr lang="pt-BR" dirty="0"/>
              <a:t> </a:t>
            </a:r>
            <a:r>
              <a:rPr lang="pt-BR" b="1" i="1" dirty="0"/>
              <a:t>notebooks </a:t>
            </a:r>
            <a:r>
              <a:rPr lang="pt-BR" b="1" i="1" dirty="0" smtClean="0"/>
              <a:t>Jupyter</a:t>
            </a:r>
            <a:r>
              <a:rPr lang="pt-BR" dirty="0"/>
              <a:t> </a:t>
            </a:r>
            <a:r>
              <a:rPr lang="pt-BR" dirty="0" smtClean="0"/>
              <a:t>para programar.</a:t>
            </a:r>
          </a:p>
          <a:p>
            <a:pPr lvl="1">
              <a:buFont typeface="Wingdings" panose="05000000000000000000" pitchFamily="2" charset="2"/>
              <a:buChar char="§"/>
            </a:pPr>
            <a:r>
              <a:rPr lang="pt-BR" dirty="0" smtClean="0"/>
              <a:t>Eles são documentos virtuais usados para criar e compartilhar código juntamente com equações, gráficos e texto.</a:t>
            </a:r>
            <a:endParaRPr lang="pt-BR" dirty="0"/>
          </a:p>
          <a:p>
            <a:pPr lvl="1">
              <a:buFont typeface="Wingdings" panose="05000000000000000000" pitchFamily="2" charset="2"/>
              <a:buChar char="§"/>
            </a:pPr>
            <a:r>
              <a:rPr lang="pt-BR" b="1" i="1" dirty="0" smtClean="0"/>
              <a:t>Notebooks</a:t>
            </a:r>
            <a:r>
              <a:rPr lang="pt-BR" dirty="0"/>
              <a:t> </a:t>
            </a:r>
            <a:r>
              <a:rPr lang="pt-BR" dirty="0" smtClean="0"/>
              <a:t>permitem </a:t>
            </a:r>
            <a:r>
              <a:rPr lang="pt-BR" dirty="0"/>
              <a:t>uma maneira interativa de </a:t>
            </a:r>
            <a:r>
              <a:rPr lang="pt-BR" dirty="0" smtClean="0"/>
              <a:t>programar e documentar o código.</a:t>
            </a:r>
          </a:p>
          <a:p>
            <a:r>
              <a:rPr lang="pt-BR" dirty="0" smtClean="0"/>
              <a:t>Para executar estes </a:t>
            </a:r>
            <a:r>
              <a:rPr lang="pt-BR" b="1" i="1" dirty="0" smtClean="0"/>
              <a:t>notebooks</a:t>
            </a:r>
            <a:r>
              <a:rPr lang="pt-BR" dirty="0" smtClean="0"/>
              <a:t>, utilizaremos o </a:t>
            </a:r>
            <a:r>
              <a:rPr lang="pt-BR" b="1" i="1" dirty="0" smtClean="0"/>
              <a:t>Binder</a:t>
            </a:r>
            <a:r>
              <a:rPr lang="pt-BR" dirty="0" smtClean="0"/>
              <a:t> ou </a:t>
            </a:r>
            <a:r>
              <a:rPr lang="pt-BR" b="1" i="1" dirty="0" smtClean="0"/>
              <a:t>Google Colaboratory</a:t>
            </a:r>
            <a:r>
              <a:rPr lang="pt-BR" dirty="0" smtClean="0"/>
              <a:t>, que são ambientes computacionais (i.e., servidores) </a:t>
            </a:r>
            <a:r>
              <a:rPr lang="pt-BR" dirty="0"/>
              <a:t>interativos </a:t>
            </a:r>
            <a:r>
              <a:rPr lang="pt-BR" dirty="0" smtClean="0"/>
              <a:t>e gratuitos.</a:t>
            </a:r>
          </a:p>
          <a:p>
            <a:r>
              <a:rPr lang="pt-BR" dirty="0" smtClean="0"/>
              <a:t>Portanto, não é </a:t>
            </a:r>
            <a:r>
              <a:rPr lang="pt-BR" b="1" i="1" dirty="0" smtClean="0"/>
              <a:t>mandatório</a:t>
            </a:r>
            <a:r>
              <a:rPr lang="pt-BR" dirty="0" smtClean="0"/>
              <a:t> se instalar nada, apenas ter um navegador web e conexão com a internet.</a:t>
            </a:r>
            <a:endParaRPr lang="pt-BR" dirty="0"/>
          </a:p>
        </p:txBody>
      </p:sp>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700050"/>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700050"/>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382114" y="4347705"/>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279313" y="4526034"/>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3018826"/>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63160"/>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64943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pt-BR" dirty="0"/>
          </a:p>
        </p:txBody>
      </p:sp>
      <p:sp>
        <p:nvSpPr>
          <p:cNvPr id="5" name="Content Placeholder 2"/>
          <p:cNvSpPr>
            <a:spLocks noGrp="1"/>
          </p:cNvSpPr>
          <p:nvPr>
            <p:ph idx="1"/>
          </p:nvPr>
        </p:nvSpPr>
        <p:spPr>
          <a:xfrm>
            <a:off x="838201" y="2031118"/>
            <a:ext cx="7470496" cy="4826882"/>
          </a:xfrm>
        </p:spPr>
        <p:txBody>
          <a:bodyPr>
            <a:normAutofit fontScale="92500" lnSpcReduction="10000"/>
          </a:bodyPr>
          <a:lstStyle/>
          <a:p>
            <a:r>
              <a:rPr lang="pt-BR" b="1" dirty="0" smtClean="0"/>
              <a:t>Binder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Algumas </a:t>
            </a:r>
            <a:r>
              <a:rPr lang="pt-BR" dirty="0"/>
              <a:t>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p>
          <a:p>
            <a:r>
              <a:rPr lang="pt-BR" dirty="0"/>
              <a:t>URL (através do Jupyter): </a:t>
            </a:r>
            <a:r>
              <a:rPr lang="pt-BR" dirty="0">
                <a:hlinkClick r:id="rId3"/>
              </a:rPr>
              <a:t>https://jupyter.org</a:t>
            </a:r>
            <a:r>
              <a:rPr lang="pt-BR" dirty="0" smtClean="0">
                <a:hlinkClick r:id="rId3"/>
              </a:rPr>
              <a:t>/</a:t>
            </a:r>
            <a:endParaRPr lang="pt-BR" dirty="0" smtClean="0"/>
          </a:p>
          <a:p>
            <a:r>
              <a:rPr lang="pt-BR" dirty="0"/>
              <a:t>A l</a:t>
            </a:r>
            <a:r>
              <a:rPr lang="pt-BR" dirty="0" smtClean="0"/>
              <a:t>ista de exercícios </a:t>
            </a:r>
            <a:r>
              <a:rPr lang="pt-BR" dirty="0"/>
              <a:t>#0 contém um link para um tutorial de instalação do Jupyter</a:t>
            </a:r>
            <a:r>
              <a:rPr lang="pt-BR" dirty="0" smtClean="0"/>
              <a:t>.</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8657" y="3146971"/>
            <a:ext cx="4003343" cy="21815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1857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651"/>
            <a:ext cx="10515600" cy="1325563"/>
          </a:xfrm>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1772432"/>
            <a:ext cx="6895453" cy="5085568"/>
          </a:xfrm>
        </p:spPr>
        <p:txBody>
          <a:bodyPr>
            <a:normAutofit fontScale="92500" lnSpcReduction="2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códigos escritos em Python.</a:t>
            </a:r>
          </a:p>
          <a:p>
            <a:r>
              <a:rPr lang="pt-BR" dirty="0" smtClean="0"/>
              <a:t>Vantagens sobre o Jupyter: </a:t>
            </a:r>
          </a:p>
          <a:p>
            <a:pPr lvl="1">
              <a:buFont typeface="Wingdings" panose="05000000000000000000" pitchFamily="2" charset="2"/>
              <a:buChar char="§"/>
            </a:pPr>
            <a:r>
              <a:rPr lang="pt-BR" dirty="0" smtClean="0"/>
              <a:t>Maior número de servidores.</a:t>
            </a:r>
          </a:p>
          <a:p>
            <a:pPr lvl="1">
              <a:buFont typeface="Wingdings" panose="05000000000000000000" pitchFamily="2" charset="2"/>
              <a:buChar char="§"/>
            </a:pPr>
            <a:r>
              <a:rPr lang="pt-BR" dirty="0" smtClean="0"/>
              <a:t>Inicialização e processamento do código mais rápidos.</a:t>
            </a:r>
          </a:p>
          <a:p>
            <a:pPr lvl="1">
              <a:buFont typeface="Wingdings" panose="05000000000000000000" pitchFamily="2" charset="2"/>
              <a:buChar char="§"/>
            </a:pPr>
            <a:r>
              <a:rPr lang="pt-BR" dirty="0"/>
              <a:t>F</a:t>
            </a:r>
            <a:r>
              <a:rPr lang="pt-BR" dirty="0" smtClean="0"/>
              <a:t>ornece GPUs e TPUs gratuitamente.</a:t>
            </a:r>
          </a:p>
          <a:p>
            <a:pPr lvl="1">
              <a:buFont typeface="Wingdings" panose="05000000000000000000" pitchFamily="2" charset="2"/>
              <a:buChar char="§"/>
            </a:pPr>
            <a:r>
              <a:rPr lang="pt-BR" dirty="0" smtClean="0"/>
              <a:t>Compartilhamento de notebooks entre usários é mais fácil.</a:t>
            </a:r>
          </a:p>
          <a:p>
            <a:pPr lvl="1">
              <a:buFont typeface="Wingdings" panose="05000000000000000000" pitchFamily="2" charset="2"/>
              <a:buChar char="§"/>
            </a:pPr>
            <a:r>
              <a:rPr lang="pt-BR" dirty="0" smtClean="0"/>
              <a:t>Notebooks podem ser salvos no seu Google Drive, evitando que você perca seu código.</a:t>
            </a:r>
          </a:p>
          <a:p>
            <a:r>
              <a:rPr lang="pt-BR" dirty="0" smtClean="0"/>
              <a:t>URL: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7953538" y="81906"/>
            <a:ext cx="3864963" cy="14890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t="4242" b="5657"/>
          <a:stretch/>
        </p:blipFill>
        <p:spPr>
          <a:xfrm>
            <a:off x="7609668" y="2714226"/>
            <a:ext cx="4552704" cy="2316443"/>
          </a:xfrm>
          <a:prstGeom prst="rect">
            <a:avLst/>
          </a:prstGeom>
        </p:spPr>
      </p:pic>
    </p:spTree>
    <p:extLst>
      <p:ext uri="{BB962C8B-B14F-4D97-AF65-F5344CB8AC3E}">
        <p14:creationId xmlns:p14="http://schemas.microsoft.com/office/powerpoint/2010/main" val="10181133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500544" y="845393"/>
            <a:ext cx="9144000" cy="26569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E</a:t>
            </a:r>
            <a:r>
              <a:rPr lang="pt-BR" sz="6600" dirty="0" smtClean="0"/>
              <a:t>xemplos</a:t>
            </a:r>
            <a:r>
              <a:rPr lang="pt-BR" sz="6600" b="1" i="1" dirty="0" smtClean="0"/>
              <a:t> </a:t>
            </a:r>
            <a:r>
              <a:rPr lang="pt-BR" sz="6600" dirty="0" smtClean="0"/>
              <a:t>de uso dos</a:t>
            </a:r>
            <a:r>
              <a:rPr lang="pt-BR" sz="6600" b="1" i="1" dirty="0" smtClean="0"/>
              <a:t> </a:t>
            </a:r>
            <a:r>
              <a:rPr lang="pt-BR" sz="6600" dirty="0"/>
              <a:t>n</a:t>
            </a:r>
            <a:r>
              <a:rPr lang="pt-BR" sz="6600" dirty="0" smtClean="0"/>
              <a:t>otebooks com</a:t>
            </a:r>
          </a:p>
          <a:p>
            <a:pPr algn="ctr"/>
            <a:r>
              <a:rPr lang="pt-BR" sz="6600" dirty="0" smtClean="0"/>
              <a:t>Binder e Colab</a:t>
            </a:r>
            <a:endParaRPr lang="pt-BR" sz="6600" dirty="0"/>
          </a:p>
        </p:txBody>
      </p:sp>
      <p:pic>
        <p:nvPicPr>
          <p:cNvPr id="3"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162" y="3985403"/>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5865217" y="3985403"/>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6413964" y="5633058"/>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4311163" y="5811387"/>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8" name="Plus 7"/>
          <p:cNvSpPr/>
          <p:nvPr/>
        </p:nvSpPr>
        <p:spPr>
          <a:xfrm>
            <a:off x="5505096" y="4304179"/>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Down Arrow 8"/>
          <p:cNvSpPr/>
          <p:nvPr/>
        </p:nvSpPr>
        <p:spPr>
          <a:xfrm>
            <a:off x="5752033" y="5348513"/>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8630275" cy="5343994"/>
          </a:xfrm>
        </p:spPr>
        <p:txBody>
          <a:bodyPr/>
          <a:lstStyle/>
          <a:p>
            <a:r>
              <a:rPr lang="pt-BR" dirty="0" smtClean="0"/>
              <a:t>2 Provas</a:t>
            </a:r>
          </a:p>
          <a:p>
            <a:pPr lvl="1"/>
            <a:r>
              <a:rPr lang="pt-BR" dirty="0" smtClean="0"/>
              <a:t>Cada prova valerá 40% da nota (datas ainda serão definidas).</a:t>
            </a:r>
          </a:p>
          <a:p>
            <a:r>
              <a:rPr lang="pt-BR" dirty="0" smtClean="0"/>
              <a:t>Projeto Prático</a:t>
            </a:r>
          </a:p>
          <a:p>
            <a:pPr lvl="1"/>
            <a:r>
              <a:rPr lang="pt-BR" dirty="0" smtClean="0"/>
              <a:t>20% </a:t>
            </a:r>
            <a:r>
              <a:rPr lang="pt-BR" dirty="0"/>
              <a:t>da nota</a:t>
            </a:r>
            <a:r>
              <a:rPr lang="pt-BR" dirty="0" smtClean="0"/>
              <a:t>.</a:t>
            </a:r>
          </a:p>
          <a:p>
            <a:pPr lvl="1"/>
            <a:r>
              <a:rPr lang="pt-BR" dirty="0" smtClean="0"/>
              <a:t>Pode ser feito em grupo.</a:t>
            </a:r>
          </a:p>
          <a:p>
            <a:pPr lvl="1"/>
            <a:r>
              <a:rPr lang="pt-BR" dirty="0" smtClean="0"/>
              <a:t>Tema será escolhido por vocês.</a:t>
            </a:r>
            <a:endParaRPr lang="pt-BR" dirty="0"/>
          </a:p>
          <a:p>
            <a:r>
              <a:rPr lang="pt-BR" dirty="0"/>
              <a:t>Listas de Exercícios</a:t>
            </a:r>
          </a:p>
          <a:p>
            <a:pPr lvl="1"/>
            <a:r>
              <a:rPr lang="pt-BR" b="1" dirty="0" smtClean="0"/>
              <a:t>Nota extra</a:t>
            </a:r>
            <a:r>
              <a:rPr lang="pt-BR" dirty="0" smtClean="0"/>
              <a:t>: até 5 pontos na média final.</a:t>
            </a:r>
            <a:endParaRPr lang="pt-BR" dirty="0"/>
          </a:p>
          <a:p>
            <a:pPr lvl="1"/>
            <a:r>
              <a:rPr lang="pt-BR" dirty="0" smtClean="0"/>
              <a:t>As listas </a:t>
            </a:r>
            <a:r>
              <a:rPr lang="pt-BR" dirty="0"/>
              <a:t>serão disponilizadas ao final de cada tópico.</a:t>
            </a:r>
          </a:p>
          <a:p>
            <a:pPr lvl="1"/>
            <a:r>
              <a:rPr lang="pt-BR" dirty="0">
                <a:hlinkClick r:id="rId3"/>
              </a:rPr>
              <a:t>Devem ser comitadas no GitHub e entregues no MS Teams</a:t>
            </a:r>
            <a:r>
              <a:rPr lang="pt-BR" dirty="0" smtClean="0"/>
              <a:t>.</a:t>
            </a:r>
            <a:endParaRPr lang="pt-BR" dirty="0"/>
          </a:p>
        </p:txBody>
      </p:sp>
      <p:pic>
        <p:nvPicPr>
          <p:cNvPr id="4" name="Picture 3"/>
          <p:cNvPicPr>
            <a:picLocks noChangeAspect="1"/>
          </p:cNvPicPr>
          <p:nvPr/>
        </p:nvPicPr>
        <p:blipFill>
          <a:blip r:embed="rId4"/>
          <a:stretch>
            <a:fillRect/>
          </a:stretch>
        </p:blipFill>
        <p:spPr>
          <a:xfrm>
            <a:off x="7483578" y="-10643"/>
            <a:ext cx="2514600" cy="1819275"/>
          </a:xfrm>
          <a:prstGeom prst="rect">
            <a:avLst/>
          </a:prstGeom>
        </p:spPr>
      </p:pic>
      <p:pic>
        <p:nvPicPr>
          <p:cNvPr id="5" name="Picture 4"/>
          <p:cNvPicPr>
            <a:picLocks noChangeAspect="1"/>
          </p:cNvPicPr>
          <p:nvPr/>
        </p:nvPicPr>
        <p:blipFill>
          <a:blip r:embed="rId5"/>
          <a:stretch>
            <a:fillRect/>
          </a:stretch>
        </p:blipFill>
        <p:spPr>
          <a:xfrm>
            <a:off x="8740878" y="2538416"/>
            <a:ext cx="2533650" cy="1809750"/>
          </a:xfrm>
          <a:prstGeom prst="rect">
            <a:avLst/>
          </a:prstGeom>
        </p:spPr>
      </p:pic>
      <p:pic>
        <p:nvPicPr>
          <p:cNvPr id="6" name="Picture 5"/>
          <p:cNvPicPr>
            <a:picLocks noChangeAspect="1"/>
          </p:cNvPicPr>
          <p:nvPr/>
        </p:nvPicPr>
        <p:blipFill>
          <a:blip r:embed="rId6"/>
          <a:stretch>
            <a:fillRect/>
          </a:stretch>
        </p:blipFill>
        <p:spPr>
          <a:xfrm>
            <a:off x="9468474" y="4922606"/>
            <a:ext cx="2598695" cy="1455269"/>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6"/>
            <a:ext cx="10846434" cy="8263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a:t>
            </a:r>
            <a:r>
              <a:rPr lang="pt-BR" dirty="0"/>
              <a:t>8] </a:t>
            </a:r>
            <a:r>
              <a:rPr lang="pt-BR" dirty="0" smtClean="0"/>
              <a:t>Coleção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1104419" cy="4785037"/>
          </a:xfrm>
        </p:spPr>
        <p:txBody>
          <a:bodyPr/>
          <a:lstStyle/>
          <a:p>
            <a:r>
              <a:rPr lang="en-US" dirty="0" err="1" smtClean="0"/>
              <a:t>Lista</a:t>
            </a:r>
            <a:r>
              <a:rPr lang="en-US" dirty="0" smtClean="0"/>
              <a:t> #0, #1 e </a:t>
            </a:r>
            <a:r>
              <a:rPr lang="en-US" dirty="0" err="1" smtClean="0"/>
              <a:t>descrição</a:t>
            </a:r>
            <a:r>
              <a:rPr lang="en-US" dirty="0" smtClean="0"/>
              <a:t> do </a:t>
            </a:r>
            <a:r>
              <a:rPr lang="en-US" dirty="0" err="1" smtClean="0">
                <a:hlinkClick r:id="rId2"/>
              </a:rPr>
              <a:t>projeto</a:t>
            </a:r>
            <a:r>
              <a:rPr lang="en-US" dirty="0" smtClean="0">
                <a:hlinkClick r:id="rId2"/>
              </a:rPr>
              <a:t> </a:t>
            </a:r>
            <a:r>
              <a:rPr lang="en-US" dirty="0" err="1" smtClean="0">
                <a:hlinkClick r:id="rId2"/>
              </a:rPr>
              <a:t>prático</a:t>
            </a:r>
            <a:r>
              <a:rPr lang="en-US" dirty="0"/>
              <a:t>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 no MS Teams.</a:t>
            </a:r>
          </a:p>
          <a:p>
            <a:r>
              <a:rPr lang="en-US" dirty="0" err="1" smtClean="0"/>
              <a:t>Todas</a:t>
            </a:r>
            <a:r>
              <a:rPr lang="en-US" dirty="0" smtClean="0"/>
              <a:t> as </a:t>
            </a:r>
            <a:r>
              <a:rPr lang="en-US" dirty="0" err="1" smtClean="0"/>
              <a:t>entregas</a:t>
            </a:r>
            <a:r>
              <a:rPr lang="en-US" dirty="0" smtClean="0"/>
              <a:t> </a:t>
            </a:r>
            <a:r>
              <a:rPr lang="en-US" dirty="0" err="1" smtClean="0"/>
              <a:t>devem</a:t>
            </a:r>
            <a:r>
              <a:rPr lang="en-US" dirty="0"/>
              <a:t> </a:t>
            </a:r>
            <a:r>
              <a:rPr lang="en-US" dirty="0" err="1" smtClean="0"/>
              <a:t>ser</a:t>
            </a:r>
            <a:r>
              <a:rPr lang="en-US" dirty="0" smtClean="0"/>
              <a:t> </a:t>
            </a:r>
            <a:r>
              <a:rPr lang="en-US" dirty="0" err="1" smtClean="0"/>
              <a:t>feitas</a:t>
            </a:r>
            <a:r>
              <a:rPr lang="en-US" dirty="0" smtClean="0"/>
              <a:t> </a:t>
            </a:r>
            <a:r>
              <a:rPr lang="en-US" dirty="0" err="1" smtClean="0"/>
              <a:t>tanto</a:t>
            </a:r>
            <a:r>
              <a:rPr lang="en-US" dirty="0" smtClean="0"/>
              <a:t> no GitHub </a:t>
            </a:r>
            <a:r>
              <a:rPr lang="en-US" dirty="0" err="1" smtClean="0"/>
              <a:t>quanto</a:t>
            </a:r>
            <a:r>
              <a:rPr lang="en-US" dirty="0" smtClean="0"/>
              <a:t> no MS Teams.</a:t>
            </a:r>
          </a:p>
          <a:p>
            <a:pPr lvl="1"/>
            <a:r>
              <a:rPr lang="en-US" dirty="0" smtClean="0"/>
              <a:t>Meu </a:t>
            </a:r>
            <a:r>
              <a:rPr lang="en-US" dirty="0" err="1" smtClean="0"/>
              <a:t>controle</a:t>
            </a:r>
            <a:r>
              <a:rPr lang="en-US" dirty="0" smtClean="0"/>
              <a:t> de </a:t>
            </a:r>
            <a:r>
              <a:rPr lang="en-US" dirty="0" err="1" smtClean="0"/>
              <a:t>entregas</a:t>
            </a:r>
            <a:r>
              <a:rPr lang="en-US" dirty="0" smtClean="0"/>
              <a:t> </a:t>
            </a:r>
            <a:r>
              <a:rPr lang="en-US" dirty="0" err="1" smtClean="0"/>
              <a:t>será</a:t>
            </a:r>
            <a:r>
              <a:rPr lang="en-US" dirty="0" smtClean="0"/>
              <a:t> via MS Teams e a </a:t>
            </a:r>
            <a:r>
              <a:rPr lang="en-US" dirty="0" err="1" smtClean="0"/>
              <a:t>validação</a:t>
            </a:r>
            <a:r>
              <a:rPr lang="en-US" dirty="0" smtClean="0"/>
              <a:t> das </a:t>
            </a:r>
            <a:r>
              <a:rPr lang="en-US" dirty="0" err="1" smtClean="0"/>
              <a:t>atividades</a:t>
            </a:r>
            <a:r>
              <a:rPr lang="en-US" dirty="0" smtClean="0"/>
              <a:t> </a:t>
            </a:r>
            <a:r>
              <a:rPr lang="en-US" dirty="0" err="1" smtClean="0"/>
              <a:t>será</a:t>
            </a:r>
            <a:r>
              <a:rPr lang="en-US" dirty="0" smtClean="0"/>
              <a:t> </a:t>
            </a:r>
            <a:r>
              <a:rPr lang="en-US" dirty="0" err="1" smtClean="0"/>
              <a:t>feita</a:t>
            </a:r>
            <a:r>
              <a:rPr lang="en-US" dirty="0" smtClean="0"/>
              <a:t> </a:t>
            </a:r>
            <a:r>
              <a:rPr lang="en-US" dirty="0" err="1" smtClean="0"/>
              <a:t>através</a:t>
            </a:r>
            <a:r>
              <a:rPr lang="en-US" dirty="0" smtClean="0"/>
              <a:t> do GitHub.</a:t>
            </a:r>
          </a:p>
          <a:p>
            <a:pPr lvl="1"/>
            <a:r>
              <a:rPr lang="en-US" dirty="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a:t>
            </a:r>
            <a:endParaRPr lang="pt-BR" dirty="0"/>
          </a:p>
          <a:p>
            <a:r>
              <a:rPr lang="pt-BR" dirty="0" smtClean="0"/>
              <a:t>Horário de Atendimento</a:t>
            </a:r>
          </a:p>
          <a:p>
            <a:pPr lvl="1"/>
            <a:r>
              <a:rPr lang="pt-BR" dirty="0" smtClean="0"/>
              <a:t>Todas as Quintas-Feiras das 13:30 às 15:30 via MS Teams.</a:t>
            </a:r>
            <a:endParaRPr lang="pt-BR" dirty="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760606" y="1296644"/>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grpSp>
        <p:nvGrpSpPr>
          <p:cNvPr id="11" name="Group 10"/>
          <p:cNvGrpSpPr/>
          <p:nvPr/>
        </p:nvGrpSpPr>
        <p:grpSpPr>
          <a:xfrm>
            <a:off x="7820084" y="2343792"/>
            <a:ext cx="3157266" cy="2277374"/>
            <a:chOff x="9278726" y="984249"/>
            <a:chExt cx="2743649" cy="2249488"/>
          </a:xfrm>
        </p:grpSpPr>
        <p:grpSp>
          <p:nvGrpSpPr>
            <p:cNvPr id="12"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1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13" name="TextBox 12"/>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4" name="TextBox 13"/>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5" name="TextBox 14"/>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6" name="TextBox 15"/>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7" name="TextBox 16"/>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spTree>
    <p:extLst>
      <p:ext uri="{BB962C8B-B14F-4D97-AF65-F5344CB8AC3E}">
        <p14:creationId xmlns:p14="http://schemas.microsoft.com/office/powerpoint/2010/main" val="4026535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a:xfrm>
            <a:off x="838200" y="269590"/>
            <a:ext cx="10515600" cy="998114"/>
          </a:xfrm>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496201"/>
            <a:ext cx="11089943" cy="3538749"/>
          </a:xfrm>
        </p:spPr>
        <p:txBody>
          <a:bodyPr>
            <a:normAutofit lnSpcReduction="10000"/>
          </a:bodyPr>
          <a:lstStyle/>
          <a:p>
            <a:r>
              <a:rPr lang="pt-BR" b="1" dirty="0"/>
              <a:t>Pesquisa</a:t>
            </a:r>
            <a:r>
              <a:rPr lang="pt-BR" dirty="0"/>
              <a:t>: algoritmos de ML tem </a:t>
            </a:r>
            <a:r>
              <a:rPr lang="pt-BR" dirty="0" smtClean="0"/>
              <a:t>um grande potencial </a:t>
            </a:r>
            <a:r>
              <a:rPr lang="pt-BR" dirty="0"/>
              <a:t>para solucionar problemas em várias áreas tais como a de jogos, transportes, segurança, saúde, tecnologia, varejo, finanças, etc. Portanto, o emprego de ML em problemas destas áreas pode gerar pesquisas inovadoras.</a:t>
            </a:r>
          </a:p>
          <a:p>
            <a:pPr lvl="1"/>
            <a:r>
              <a:rPr lang="pt-BR" dirty="0"/>
              <a:t>Já se prevê que ML terá um papel importante no desenvolvimento da próxima geração de redes </a:t>
            </a:r>
            <a:r>
              <a:rPr lang="pt-BR" dirty="0" smtClean="0"/>
              <a:t>móveis e sem-fio </a:t>
            </a:r>
            <a:r>
              <a:rPr lang="pt-BR" dirty="0"/>
              <a:t>(e.g., 6G</a:t>
            </a:r>
            <a:r>
              <a:rPr lang="pt-BR" dirty="0" smtClean="0"/>
              <a:t>).</a:t>
            </a:r>
            <a:endParaRPr lang="pt-BR" b="1" dirty="0" smtClean="0"/>
          </a:p>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a:t>
            </a:r>
            <a:r>
              <a:rPr lang="pt-BR" dirty="0" smtClean="0"/>
              <a:t>eficiência e, consequentemente, seus lucros.</a:t>
            </a:r>
            <a:endParaRPr lang="pt-BR"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6"/>
            <a:ext cx="8634985" cy="5167313"/>
          </a:xfrm>
        </p:spPr>
        <p:txBody>
          <a:bodyPr>
            <a:normAutofit lnSpcReduction="10000"/>
          </a:bodyPr>
          <a:lstStyle/>
          <a:p>
            <a:pPr marL="0" lvl="0" indent="0">
              <a:lnSpc>
                <a:spcPct val="100000"/>
              </a:lnSpc>
              <a:spcBef>
                <a:spcPts val="0"/>
              </a:spcBef>
              <a:buNone/>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smtClean="0"/>
              <a:t>300 </a:t>
            </a:r>
            <a:r>
              <a:rPr lang="pt-BR" b="1" dirty="0"/>
              <a:t>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smtClean="0"/>
              <a:t>”.</a:t>
            </a:r>
          </a:p>
          <a:p>
            <a:pPr marL="171450" indent="-171450"/>
            <a:r>
              <a:rPr lang="pt-BR" b="1" dirty="0" smtClean="0"/>
              <a:t>1943</a:t>
            </a:r>
            <a:r>
              <a:rPr lang="pt-BR" dirty="0"/>
              <a:t>: McCulloch e Pitts propõem um modelo matemático para o funcionamento de um </a:t>
            </a:r>
            <a:r>
              <a:rPr lang="pt-BR" dirty="0" smtClean="0"/>
              <a:t>neurônio, lançando </a:t>
            </a:r>
            <a:r>
              <a:rPr lang="pt-BR" dirty="0"/>
              <a:t>as bases para a criação das redes neurais artificiais</a:t>
            </a:r>
            <a:r>
              <a:rPr lang="pt-BR" dirty="0" smtClean="0"/>
              <a:t>.</a:t>
            </a:r>
            <a:endParaRPr lang="pt-BR" dirty="0"/>
          </a:p>
        </p:txBody>
      </p:sp>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8026" y="223687"/>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8039" y="2571552"/>
            <a:ext cx="1278779" cy="1647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2020" y="5099785"/>
            <a:ext cx="3210815" cy="138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192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584771" cy="5167313"/>
          </a:xfrm>
        </p:spPr>
        <p:txBody>
          <a:bodyPr>
            <a:normAutofit lnSpcReduction="10000"/>
          </a:bodyPr>
          <a:lstStyle/>
          <a:p>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t>
            </a:r>
            <a:r>
              <a:rPr lang="pt-BR" i="1" dirty="0" smtClean="0"/>
              <a:t>auto-aprendizagem</a:t>
            </a:r>
            <a:r>
              <a:rPr lang="pt-BR" dirty="0" smtClean="0"/>
              <a:t>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a:p>
            <a:pPr marL="171450" indent="-171450"/>
            <a:r>
              <a:rPr lang="pt-BR" b="1" dirty="0"/>
              <a:t>1956</a:t>
            </a:r>
            <a:r>
              <a:rPr lang="pt-BR" dirty="0"/>
              <a:t>: Surgimento da área de pesquisa em IA em um workshop no Dartmouth College nos EUA onde o termo IA foi cunhado por John McCarthy</a:t>
            </a:r>
            <a:r>
              <a:rPr lang="pt-BR" dirty="0" smtClean="0"/>
              <a:t>.</a:t>
            </a:r>
          </a:p>
          <a:p>
            <a:pPr marL="171450" indent="-171450"/>
            <a:r>
              <a:rPr lang="pt-BR" b="1" dirty="0"/>
              <a:t>1958</a:t>
            </a:r>
            <a:r>
              <a:rPr lang="pt-BR" dirty="0"/>
              <a:t>: Frank Rosenblatt cria a primeira rede neural artificial, chamada de </a:t>
            </a:r>
            <a:r>
              <a:rPr lang="pt-BR" i="1" dirty="0"/>
              <a:t>Perceptron</a:t>
            </a:r>
            <a:r>
              <a:rPr lang="pt-BR" dirty="0"/>
              <a:t>.</a:t>
            </a:r>
          </a:p>
          <a:p>
            <a:pPr marL="171450" indent="-171450"/>
            <a:endParaRPr lang="pt-BR" b="1" dirty="0"/>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9985" y="3855292"/>
            <a:ext cx="1574121" cy="14695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87542" y="71599"/>
            <a:ext cx="1268385" cy="16933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213" y="5324858"/>
            <a:ext cx="2495714" cy="14466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wikimedia.org/wikipedia/commons/thumb/e/e4/Turing_Test_version_3.png/220px-Turing_Test_version_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353" y="1799458"/>
            <a:ext cx="1517824" cy="194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45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971113" cy="5160111"/>
          </a:xfrm>
        </p:spPr>
        <p:txBody>
          <a:bodyPr>
            <a:normAutofit/>
          </a:bodyPr>
          <a:lstStyle/>
          <a:p>
            <a:pPr marL="171450" indent="-171450"/>
            <a:r>
              <a:rPr lang="pt-BR" b="1" dirty="0" smtClean="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t>
            </a:r>
            <a:r>
              <a:rPr lang="pt-BR" i="1" dirty="0"/>
              <a:t>aprendizado de máquina</a:t>
            </a:r>
            <a:r>
              <a:rPr lang="pt-BR" dirty="0"/>
              <a:t>: </a:t>
            </a:r>
            <a:r>
              <a:rPr lang="pt-BR" dirty="0" smtClean="0"/>
              <a:t>com o surgimento de computadores mais poderosos, as redes </a:t>
            </a:r>
            <a:r>
              <a:rPr lang="pt-BR" dirty="0"/>
              <a:t>neurais retornam </a:t>
            </a:r>
            <a:r>
              <a:rPr lang="pt-BR" dirty="0" smtClean="0"/>
              <a:t>à </a:t>
            </a:r>
            <a:r>
              <a:rPr lang="pt-BR" dirty="0"/>
              <a:t>popularidade </a:t>
            </a:r>
            <a:r>
              <a:rPr lang="pt-BR" dirty="0" smtClean="0"/>
              <a:t>com o algoritmo de </a:t>
            </a:r>
            <a:r>
              <a:rPr lang="pt-BR" b="1" i="1" dirty="0" smtClean="0"/>
              <a:t>backpropagation</a:t>
            </a:r>
            <a:r>
              <a:rPr lang="pt-BR" dirty="0" smtClean="0"/>
              <a:t> e ocorrem grandes </a:t>
            </a:r>
            <a:r>
              <a:rPr lang="pt-BR" dirty="0"/>
              <a:t>avanços em algoritmos e aplicações de ML</a:t>
            </a:r>
            <a:r>
              <a:rPr lang="pt-BR" dirty="0" smtClean="0"/>
              <a:t>.</a:t>
            </a:r>
          </a:p>
          <a:p>
            <a:pPr marL="171450" indent="-171450"/>
            <a:r>
              <a:rPr lang="pt-BR" b="1" dirty="0"/>
              <a:t>1997</a:t>
            </a:r>
            <a:r>
              <a:rPr lang="pt-BR" dirty="0"/>
              <a:t>: O supercomputador da IBM, chamado de </a:t>
            </a:r>
            <a:r>
              <a:rPr lang="pt-BR" i="1" dirty="0"/>
              <a:t>DeepBlue</a:t>
            </a:r>
            <a:r>
              <a:rPr lang="pt-BR" dirty="0"/>
              <a:t>, vence o campeão </a:t>
            </a:r>
            <a:r>
              <a:rPr lang="pt-BR" sz="2700" dirty="0"/>
              <a:t>mundial de xadrez, Garry Kasparov</a:t>
            </a:r>
            <a:r>
              <a:rPr lang="pt-BR" sz="2700" dirty="0" smtClean="0"/>
              <a:t>.</a:t>
            </a:r>
            <a:endParaRPr lang="pt-BR" sz="2700" dirty="0"/>
          </a:p>
        </p:txBody>
      </p:sp>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166"/>
          <a:stretch/>
        </p:blipFill>
        <p:spPr bwMode="auto">
          <a:xfrm>
            <a:off x="8950678" y="1616230"/>
            <a:ext cx="2525041" cy="14721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10249511" y="74671"/>
            <a:ext cx="1530730" cy="1514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8187" y="4720589"/>
            <a:ext cx="1390312" cy="20892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de neural artificial – Wikipédia, a enciclopédia liv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4093" y="3088346"/>
            <a:ext cx="2448365" cy="163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29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5146851"/>
          </a:xfrm>
        </p:spPr>
        <p:txBody>
          <a:bodyPr>
            <a:normAutofit lnSpcReduction="10000"/>
          </a:bodyPr>
          <a:lstStyle/>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564" y="226752"/>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8472" y="1685374"/>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9786" y="3325645"/>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281" y="4803489"/>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34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7767</Words>
  <Application>Microsoft Office PowerPoint</Application>
  <PresentationFormat>Widescreen</PresentationFormat>
  <Paragraphs>646</Paragraphs>
  <Slides>48</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Courier New</vt:lpstr>
      <vt:lpstr>Wingdings</vt:lpstr>
      <vt:lpstr>Tema do Office</vt:lpstr>
      <vt:lpstr>TP555 - Inteligência Artificial e Machine Learning: Introdução</vt:lpstr>
      <vt:lpstr>A disciplina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Inteligência Artificial</vt:lpstr>
      <vt:lpstr>Algumas aplicações de IA</vt:lpstr>
      <vt:lpstr>Algumas Aplicações em Comunicações Digitais</vt:lpstr>
      <vt:lpstr>Exemplos interessantes do uso de IA</vt:lpstr>
      <vt:lpstr>Foco do Curso</vt:lpstr>
      <vt:lpstr>Mas então, o que é ML?</vt:lpstr>
      <vt:lpstr>O que é o Aprendizado de Máquina?</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Executando códigos na nuvem</vt:lpstr>
      <vt:lpstr>Binder</vt:lpstr>
      <vt:lpstr>Goolge Colaboratory (Colab)</vt:lpstr>
      <vt:lpstr>PowerPoint Presentation</vt:lpstr>
      <vt:lpstr>PowerPoint Presentation</vt:lpstr>
      <vt:lpstr>PowerPoint Presentation</vt:lpstr>
      <vt:lpstr>PowerPoint Presentation</vt:lpstr>
      <vt:lpstr>Referências</vt:lpstr>
      <vt:lpstr>Avisos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1237</cp:revision>
  <dcterms:created xsi:type="dcterms:W3CDTF">2020-01-20T13:50:05Z</dcterms:created>
  <dcterms:modified xsi:type="dcterms:W3CDTF">2021-11-07T17:56:34Z</dcterms:modified>
</cp:coreProperties>
</file>